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1" r:id="rId33"/>
    <p:sldId id="287" r:id="rId34"/>
    <p:sldId id="288" r:id="rId35"/>
    <p:sldId id="290" r:id="rId36"/>
    <p:sldId id="292" r:id="rId37"/>
    <p:sldId id="293" r:id="rId38"/>
    <p:sldId id="294" r:id="rId39"/>
    <p:sldId id="295" r:id="rId40"/>
    <p:sldId id="296" r:id="rId41"/>
    <p:sldId id="297"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2504"/>
    <a:srgbClr val="22A40C"/>
    <a:srgbClr val="CA1906"/>
    <a:srgbClr val="BA163D"/>
    <a:srgbClr val="1DA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2" d="100"/>
          <a:sy n="102" d="100"/>
        </p:scale>
        <p:origin x="144" y="342"/>
      </p:cViewPr>
      <p:guideLst>
        <p:guide orient="horz" pos="2160"/>
        <p:guide pos="3840"/>
      </p:guideLst>
    </p:cSldViewPr>
  </p:slideViewPr>
  <p:notesTextViewPr>
    <p:cViewPr>
      <p:scale>
        <a:sx n="1" d="1"/>
        <a:sy n="1" d="1"/>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9B6275-1A2A-4CD2-A41C-88CE14E1B72C}" type="datetimeFigureOut">
              <a:rPr lang="en-GB" smtClean="0"/>
              <a:t>10/01/2016 Sunday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2A216-F388-4AA2-AEC2-A37B11029340}" type="slidenum">
              <a:rPr lang="en-GB" smtClean="0"/>
              <a:t>‹#›</a:t>
            </a:fld>
            <a:endParaRPr lang="en-GB"/>
          </a:p>
        </p:txBody>
      </p:sp>
    </p:spTree>
    <p:extLst>
      <p:ext uri="{BB962C8B-B14F-4D97-AF65-F5344CB8AC3E}">
        <p14:creationId xmlns:p14="http://schemas.microsoft.com/office/powerpoint/2010/main" val="14927267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B6275-1A2A-4CD2-A41C-88CE14E1B72C}" type="datetimeFigureOut">
              <a:rPr lang="en-GB" smtClean="0"/>
              <a:t>10/01/2016 Sunday</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2A216-F388-4AA2-AEC2-A37B11029340}" type="slidenum">
              <a:rPr lang="en-GB" smtClean="0"/>
              <a:t>‹#›</a:t>
            </a:fld>
            <a:endParaRPr lang="en-GB"/>
          </a:p>
        </p:txBody>
      </p:sp>
    </p:spTree>
    <p:extLst>
      <p:ext uri="{BB962C8B-B14F-4D97-AF65-F5344CB8AC3E}">
        <p14:creationId xmlns:p14="http://schemas.microsoft.com/office/powerpoint/2010/main" val="246259758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39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586381" y="2263860"/>
            <a:ext cx="11197124" cy="1323439"/>
          </a:xfrm>
          <a:prstGeom prst="rect">
            <a:avLst/>
          </a:prstGeom>
          <a:blipFill>
            <a:blip r:embed="rId3"/>
            <a:tile tx="0" ty="0" sx="100000" sy="100000" flip="none" algn="tl"/>
          </a:blipFill>
        </p:spPr>
        <p:txBody>
          <a:bodyPr wrap="square" rtlCol="0">
            <a:spAutoFit/>
          </a:bodyPr>
          <a:lstStyle/>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Courtroom</a:t>
            </a:r>
          </a:p>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Justice must be done. </a:t>
            </a:r>
          </a:p>
          <a:p>
            <a:pPr marL="715963" indent="-357188">
              <a:buFont typeface="Arial" panose="020B0604020202020204" pitchFamily="34" charset="0"/>
              <a:buChar char="•"/>
            </a:pPr>
            <a:r>
              <a:rPr lang="en-GB" sz="3200" b="1" dirty="0" smtClean="0">
                <a:solidFill>
                  <a:srgbClr val="002060"/>
                </a:solidFill>
                <a:effectLst>
                  <a:outerShdw blurRad="38100" dist="38100" dir="2700000" algn="tl">
                    <a:srgbClr val="000000">
                      <a:alpha val="43137"/>
                    </a:srgbClr>
                  </a:outerShdw>
                </a:effectLst>
              </a:rPr>
              <a:t>Necessary accountability</a:t>
            </a: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544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586381" y="2263860"/>
            <a:ext cx="11197124" cy="4154984"/>
          </a:xfrm>
          <a:prstGeom prst="rect">
            <a:avLst/>
          </a:prstGeom>
          <a:blipFill>
            <a:blip r:embed="rId3"/>
            <a:tile tx="0" ty="0" sx="100000" sy="100000" flip="none" algn="tl"/>
          </a:blipFill>
        </p:spPr>
        <p:txBody>
          <a:bodyPr wrap="square" rtlCol="0">
            <a:spAutoFit/>
          </a:bodyPr>
          <a:lstStyle/>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Courtroom</a:t>
            </a:r>
          </a:p>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Justice must be done. </a:t>
            </a:r>
          </a:p>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Necessary accountability</a:t>
            </a:r>
          </a:p>
          <a:p>
            <a:pPr marL="715963" indent="-357188">
              <a:buFont typeface="Arial" panose="020B0604020202020204" pitchFamily="34" charset="0"/>
              <a:buChar char="•"/>
            </a:pPr>
            <a:r>
              <a:rPr lang="en-GB" sz="3200" b="1" dirty="0" smtClean="0">
                <a:solidFill>
                  <a:srgbClr val="002060"/>
                </a:solidFill>
                <a:effectLst>
                  <a:outerShdw blurRad="38100" dist="38100" dir="2700000" algn="tl">
                    <a:srgbClr val="000000">
                      <a:alpha val="43137"/>
                    </a:srgbClr>
                  </a:outerShdw>
                </a:effectLst>
              </a:rPr>
              <a:t>God’s analysis -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I will come near to you for judgment. I will be quick to testify against sorcerers, adulterers and perjurers, against those who defraud labourers of their wages, who oppress the widows and the fatherless, and deprive aliens of justice, but do not fear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me”  </a:t>
            </a:r>
            <a:r>
              <a:rPr lang="en-GB" sz="28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(Mal 3:5).</a:t>
            </a:r>
            <a:endPar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pPr marL="715963" indent="-357188">
              <a:buFont typeface="Arial" panose="020B0604020202020204" pitchFamily="34" charset="0"/>
              <a:buChar char="•"/>
            </a:pP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586381" y="2263860"/>
            <a:ext cx="11197124" cy="3046988"/>
          </a:xfrm>
          <a:prstGeom prst="rect">
            <a:avLst/>
          </a:prstGeom>
          <a:blipFill>
            <a:blip r:embed="rId3"/>
            <a:tile tx="0" ty="0" sx="100000" sy="100000" flip="none" algn="tl"/>
          </a:blipFill>
        </p:spPr>
        <p:txBody>
          <a:bodyPr wrap="square" rtlCol="0">
            <a:spAutoFit/>
          </a:bodyPr>
          <a:lstStyle/>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Courtroom</a:t>
            </a:r>
          </a:p>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Justice must be done. </a:t>
            </a:r>
          </a:p>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Necessary accountability</a:t>
            </a:r>
          </a:p>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God’s analysis</a:t>
            </a:r>
          </a:p>
          <a:p>
            <a:pPr marL="715963" indent="-357188">
              <a:buFont typeface="Arial" panose="020B0604020202020204" pitchFamily="34" charset="0"/>
              <a:buChar char="•"/>
            </a:pPr>
            <a:r>
              <a:rPr lang="en-GB" sz="3200" b="1" dirty="0" smtClean="0">
                <a:solidFill>
                  <a:srgbClr val="002060"/>
                </a:solidFill>
                <a:effectLst>
                  <a:outerShdw blurRad="38100" dist="38100" dir="2700000" algn="tl">
                    <a:srgbClr val="000000">
                      <a:alpha val="43137"/>
                    </a:srgbClr>
                  </a:outerShdw>
                </a:effectLst>
              </a:rPr>
              <a:t>Judgment of Pharisees  and Jesus: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not judge at all if you judge the way the Pharisees do. If you do judge people this way, then you will be judged with the same severity.” </a:t>
            </a:r>
            <a:endPar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68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954107"/>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7" name="TextBox 6"/>
          <p:cNvSpPr txBox="1"/>
          <p:nvPr/>
        </p:nvSpPr>
        <p:spPr>
          <a:xfrm>
            <a:off x="584462" y="2644975"/>
            <a:ext cx="11199043" cy="1709885"/>
          </a:xfrm>
          <a:prstGeom prst="rect">
            <a:avLst/>
          </a:prstGeom>
          <a:blipFill>
            <a:blip r:embed="rId3"/>
            <a:tile tx="0" ty="0" sx="100000" sy="100000" flip="none" algn="tl"/>
          </a:blipFill>
        </p:spPr>
        <p:txBody>
          <a:bodyPr wrap="square" rtlCol="0">
            <a:spAutoFit/>
          </a:bodyPr>
          <a:lstStyle/>
          <a:p>
            <a:endParaRPr lang="en-GB" dirty="0"/>
          </a:p>
        </p:txBody>
      </p:sp>
      <p:sp>
        <p:nvSpPr>
          <p:cNvPr id="9" name="TextBox 8"/>
          <p:cNvSpPr txBox="1"/>
          <p:nvPr/>
        </p:nvSpPr>
        <p:spPr>
          <a:xfrm>
            <a:off x="952106" y="2715087"/>
            <a:ext cx="10463753" cy="1569660"/>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smtClean="0">
                <a:solidFill>
                  <a:schemeClr val="accent6">
                    <a:lumMod val="50000"/>
                  </a:schemeClr>
                </a:solidFill>
                <a:effectLst>
                  <a:outerShdw blurRad="38100" dist="38100" dir="2700000" algn="tl">
                    <a:srgbClr val="000000">
                      <a:alpha val="43137"/>
                    </a:srgbClr>
                  </a:outerShdw>
                </a:effectLst>
              </a:rPr>
              <a:t>Clean/unclean food - Leviticus 11</a:t>
            </a:r>
          </a:p>
          <a:p>
            <a:pPr marL="457200" indent="-457200">
              <a:buFont typeface="Wingdings" panose="05000000000000000000" pitchFamily="2" charset="2"/>
              <a:buChar char="Ø"/>
            </a:pPr>
            <a:r>
              <a:rPr lang="en-GB" sz="3200" b="1" dirty="0" smtClean="0">
                <a:solidFill>
                  <a:schemeClr val="accent6">
                    <a:lumMod val="50000"/>
                  </a:schemeClr>
                </a:solidFill>
                <a:effectLst>
                  <a:outerShdw blurRad="38100" dist="38100" dir="2700000" algn="tl">
                    <a:srgbClr val="000000">
                      <a:alpha val="43137"/>
                    </a:srgbClr>
                  </a:outerShdw>
                </a:effectLst>
              </a:rPr>
              <a:t>Sabbath observance – Leviticus 23</a:t>
            </a:r>
          </a:p>
          <a:p>
            <a:pPr marL="457200" indent="-457200">
              <a:buFont typeface="Wingdings" panose="05000000000000000000" pitchFamily="2" charset="2"/>
              <a:buChar char="Ø"/>
            </a:pPr>
            <a:r>
              <a:rPr lang="en-GB" sz="3200" b="1" dirty="0" smtClean="0">
                <a:solidFill>
                  <a:schemeClr val="accent6">
                    <a:lumMod val="50000"/>
                  </a:schemeClr>
                </a:solidFill>
                <a:effectLst>
                  <a:outerShdw blurRad="38100" dist="38100" dir="2700000" algn="tl">
                    <a:srgbClr val="000000">
                      <a:alpha val="43137"/>
                    </a:srgbClr>
                  </a:outerShdw>
                </a:effectLst>
              </a:rPr>
              <a:t>Offerings calendar – Numbers 28</a:t>
            </a:r>
            <a:endParaRPr lang="en-GB" sz="32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26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446550"/>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914400" lvl="1" indent="-457200">
              <a:buSzPct val="75000"/>
              <a:buFont typeface="Wingdings" panose="05000000000000000000" pitchFamily="2" charset="2"/>
              <a:buChar char="v"/>
            </a:pPr>
            <a:r>
              <a:rPr lang="en-GB" sz="32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Paul’s self discipline – Philippians 3</a:t>
            </a:r>
            <a:endParaRPr lang="en-GB" sz="3200" dirty="0">
              <a:ln>
                <a:solidFill>
                  <a:schemeClr val="tx1"/>
                </a:solidFill>
              </a:ln>
              <a:solidFill>
                <a:srgbClr val="C0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2308324"/>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914400" lvl="1" indent="-457200">
              <a:buSzPct val="75000"/>
              <a:buFont typeface="Wingdings" panose="05000000000000000000" pitchFamily="2" charset="2"/>
              <a:buChar char="v"/>
            </a:pPr>
            <a:r>
              <a:rPr lang="en-GB" sz="24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Paul’s self discipline – Philippians 3</a:t>
            </a:r>
          </a:p>
          <a:p>
            <a:pPr marL="914400" lvl="1" indent="-457200">
              <a:buSzPct val="75000"/>
              <a:buFont typeface="Wingdings" panose="05000000000000000000" pitchFamily="2" charset="2"/>
              <a:buChar char="v"/>
            </a:pPr>
            <a:r>
              <a:rPr lang="en-GB" sz="32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Peter’s vision – Acts 10 </a:t>
            </a:r>
            <a:r>
              <a:rPr lang="en-GB" sz="32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a:t>
            </a:r>
            <a:r>
              <a:rPr lang="en-GB" sz="3200" b="1" i="1" dirty="0">
                <a:ln>
                  <a:solidFill>
                    <a:schemeClr val="tx1"/>
                  </a:solidFill>
                </a:ln>
                <a:solidFill>
                  <a:srgbClr val="FF0000"/>
                </a:solidFill>
                <a:effectLst>
                  <a:glow rad="127000">
                    <a:srgbClr val="FFFF00"/>
                  </a:glow>
                  <a:outerShdw blurRad="38100" dist="38100" dir="2700000" algn="tl">
                    <a:srgbClr val="000000">
                      <a:alpha val="43137"/>
                    </a:srgbClr>
                  </a:outerShdw>
                </a:effectLst>
              </a:rPr>
              <a:t>Do not call anything impure that God has made clean” </a:t>
            </a:r>
            <a:r>
              <a:rPr lang="en-GB" sz="28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(v.15)</a:t>
            </a:r>
            <a:endParaRPr lang="en-GB" sz="3200" dirty="0">
              <a:ln>
                <a:solidFill>
                  <a:schemeClr val="tx1"/>
                </a:solidFill>
              </a:ln>
              <a:solidFill>
                <a:srgbClr val="C0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3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317009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914400" lvl="1" indent="-457200">
              <a:buSzPct val="75000"/>
              <a:buFont typeface="Wingdings" panose="05000000000000000000" pitchFamily="2" charset="2"/>
              <a:buChar char="v"/>
            </a:pPr>
            <a:r>
              <a:rPr lang="en-GB" sz="24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Paul’s self discipline – Philippians 3</a:t>
            </a:r>
          </a:p>
          <a:p>
            <a:pPr marL="914400" lvl="1" indent="-457200">
              <a:buSzPct val="75000"/>
              <a:buFont typeface="Wingdings" panose="05000000000000000000" pitchFamily="2" charset="2"/>
              <a:buChar char="v"/>
            </a:pPr>
            <a:r>
              <a:rPr lang="en-GB" sz="24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Peter’s vision – Acts 10</a:t>
            </a:r>
          </a:p>
          <a:p>
            <a:pPr marL="914400" lvl="1" indent="-457200">
              <a:buSzPct val="75000"/>
              <a:buFont typeface="Wingdings" panose="05000000000000000000" pitchFamily="2" charset="2"/>
              <a:buChar char="v"/>
            </a:pPr>
            <a:r>
              <a:rPr lang="en-GB" sz="32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Weaker brother –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“Accept him whose faith is weak, without passing judgment on disputable matters” </a:t>
            </a:r>
            <a:r>
              <a:rPr lang="en-GB" sz="28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(Rom.14:1)                + 1 Cor. 8:8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“food does not bring us near to God.”</a:t>
            </a:r>
            <a:endParaRPr lang="en-GB" sz="3200" dirty="0">
              <a:ln>
                <a:solidFill>
                  <a:schemeClr val="tx1"/>
                </a:solidFill>
              </a:ln>
              <a:solidFill>
                <a:srgbClr val="C0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908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446550"/>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914400" lvl="1" indent="-457200">
              <a:buSzPct val="75000"/>
              <a:buFont typeface="Wingdings" panose="05000000000000000000" pitchFamily="2" charset="2"/>
              <a:buChar char="v"/>
            </a:pPr>
            <a:r>
              <a:rPr lang="en-GB" sz="3200" b="1" dirty="0" smtClean="0">
                <a:ln>
                  <a:solidFill>
                    <a:schemeClr val="tx1"/>
                  </a:solidFill>
                </a:ln>
                <a:solidFill>
                  <a:srgbClr val="C00000"/>
                </a:solidFill>
                <a:effectLst>
                  <a:glow rad="63500">
                    <a:schemeClr val="bg1"/>
                  </a:glow>
                  <a:outerShdw blurRad="38100" dist="38100" dir="2700000" algn="tl">
                    <a:srgbClr val="000000">
                      <a:alpha val="43137"/>
                    </a:srgbClr>
                  </a:outerShdw>
                </a:effectLst>
              </a:rPr>
              <a:t>To impose dietary restrictions is WRONG! </a:t>
            </a:r>
            <a:endParaRPr lang="en-GB" sz="3200" b="1" dirty="0">
              <a:ln>
                <a:solidFill>
                  <a:schemeClr val="tx1"/>
                </a:solidFill>
              </a:ln>
              <a:solidFill>
                <a:srgbClr val="C00000"/>
              </a:solidFill>
              <a:effectLst>
                <a:glow rad="635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1026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446550"/>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a:t>
            </a:r>
            <a:r>
              <a:rPr lang="en-GB" sz="28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things forbidden</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 things required – see 1 Chron. 23:31</a:t>
            </a:r>
          </a:p>
        </p:txBody>
      </p:sp>
    </p:spTree>
    <p:extLst>
      <p:ext uri="{BB962C8B-B14F-4D97-AF65-F5344CB8AC3E}">
        <p14:creationId xmlns:p14="http://schemas.microsoft.com/office/powerpoint/2010/main" val="15609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938992"/>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a:t>
            </a:r>
            <a:r>
              <a:rPr lang="en-GB" sz="28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things forbidden</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 things required – see 1 Chron. 23:31</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celibacy of priesthood</a:t>
            </a:r>
          </a:p>
        </p:txBody>
      </p:sp>
    </p:spTree>
    <p:extLst>
      <p:ext uri="{BB962C8B-B14F-4D97-AF65-F5344CB8AC3E}">
        <p14:creationId xmlns:p14="http://schemas.microsoft.com/office/powerpoint/2010/main" val="406894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49" y="1783530"/>
            <a:ext cx="5682301" cy="3821430"/>
          </a:xfrm>
          <a:prstGeom prst="rect">
            <a:avLst/>
          </a:prstGeom>
        </p:spPr>
      </p:pic>
    </p:spTree>
    <p:extLst>
      <p:ext uri="{BB962C8B-B14F-4D97-AF65-F5344CB8AC3E}">
        <p14:creationId xmlns:p14="http://schemas.microsoft.com/office/powerpoint/2010/main" val="30610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243143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a:t>
            </a:r>
            <a:r>
              <a:rPr lang="en-GB" sz="28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things forbidden</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 things required – see 1 Chron. 23:31</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24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celibacy of priesthood</a:t>
            </a:r>
          </a:p>
          <a:p>
            <a:r>
              <a:rPr lang="en-GB" sz="3200" b="1" dirty="0">
                <a:ln>
                  <a:solidFill>
                    <a:schemeClr val="tx1"/>
                  </a:solidFill>
                </a:ln>
                <a:solidFill>
                  <a:srgbClr val="00B050"/>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	  - Christian Sabbatarianism</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0906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2923877"/>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a:t>
            </a:r>
            <a:r>
              <a:rPr lang="en-GB" sz="28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things forbidden</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 things required – see 1 Chron. 23:31</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24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celibacy of priesthood</a:t>
            </a:r>
          </a:p>
          <a:p>
            <a:r>
              <a:rPr lang="en-GB" sz="3200" b="1" dirty="0">
                <a:ln>
                  <a:solidFill>
                    <a:schemeClr val="tx1"/>
                  </a:solidFill>
                </a:ln>
                <a:solidFill>
                  <a:srgbClr val="00B050"/>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	  - </a:t>
            </a:r>
            <a:r>
              <a:rPr lang="en-GB" sz="24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Christian Sabbatarianism </a:t>
            </a:r>
          </a:p>
          <a:p>
            <a:r>
              <a:rPr lang="en-GB" sz="3200" b="1" dirty="0">
                <a:ln>
                  <a:solidFill>
                    <a:schemeClr val="tx1"/>
                  </a:solidFill>
                </a:ln>
                <a:solidFill>
                  <a:srgbClr val="00B050"/>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	  - God-given therefore still required? – see NT!</a:t>
            </a:r>
          </a:p>
        </p:txBody>
      </p:sp>
    </p:spTree>
    <p:extLst>
      <p:ext uri="{BB962C8B-B14F-4D97-AF65-F5344CB8AC3E}">
        <p14:creationId xmlns:p14="http://schemas.microsoft.com/office/powerpoint/2010/main" val="252898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3416320"/>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a:t>
            </a:r>
            <a:r>
              <a:rPr lang="en-GB" sz="28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things forbidden</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 things required – see 1 Chron. 23:31</a:t>
            </a:r>
          </a:p>
          <a:p>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24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celibacy of priesthood</a:t>
            </a:r>
          </a:p>
          <a:p>
            <a:r>
              <a:rPr lang="en-GB" sz="3200" b="1" dirty="0">
                <a:ln>
                  <a:solidFill>
                    <a:schemeClr val="tx1"/>
                  </a:solidFill>
                </a:ln>
                <a:solidFill>
                  <a:srgbClr val="00B050"/>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	  - </a:t>
            </a:r>
            <a:r>
              <a:rPr lang="en-GB" sz="24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Christian Sabbatarianism </a:t>
            </a:r>
          </a:p>
          <a:p>
            <a:r>
              <a:rPr lang="en-GB" sz="3200" b="1" dirty="0">
                <a:ln>
                  <a:solidFill>
                    <a:schemeClr val="tx1"/>
                  </a:solidFill>
                </a:ln>
                <a:solidFill>
                  <a:srgbClr val="00B050"/>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	  - </a:t>
            </a:r>
            <a:r>
              <a:rPr lang="en-GB" sz="24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God-given therefore still required? – see NT!</a:t>
            </a:r>
          </a:p>
          <a:p>
            <a:r>
              <a:rPr lang="en-GB" sz="3200" b="1" dirty="0">
                <a:ln>
                  <a:solidFill>
                    <a:schemeClr val="tx1"/>
                  </a:solidFill>
                </a:ln>
                <a:solidFill>
                  <a:srgbClr val="00B050"/>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rPr>
              <a:t>	  - Multi-cultural society</a:t>
            </a:r>
          </a:p>
        </p:txBody>
      </p:sp>
    </p:spTree>
    <p:extLst>
      <p:ext uri="{BB962C8B-B14F-4D97-AF65-F5344CB8AC3E}">
        <p14:creationId xmlns:p14="http://schemas.microsoft.com/office/powerpoint/2010/main" val="272439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187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42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584775"/>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369565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2"/>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2"/>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077218"/>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pPr marL="1074738" indent="-358775">
              <a:buSzPct val="60000"/>
              <a:buFont typeface="Wingdings" panose="05000000000000000000" pitchFamily="2" charset="2"/>
              <a:buChar char="v"/>
            </a:pPr>
            <a:r>
              <a:rPr lang="en-GB" sz="3200" b="1" dirty="0" smtClean="0">
                <a:solidFill>
                  <a:srgbClr val="002060"/>
                </a:solidFill>
                <a:effectLst>
                  <a:outerShdw blurRad="635000" dist="241300" dir="3000000" algn="tl">
                    <a:schemeClr val="tx1">
                      <a:alpha val="69000"/>
                    </a:schemeClr>
                  </a:outerShdw>
                </a:effectLst>
              </a:rPr>
              <a:t>The tabernacle</a:t>
            </a: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423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446550"/>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tabernacle</a:t>
            </a:r>
          </a:p>
          <a:p>
            <a:pPr marL="1074738" indent="-358775">
              <a:buSzPct val="60000"/>
              <a:buFont typeface="Wingdings" panose="05000000000000000000" pitchFamily="2" charset="2"/>
              <a:buChar char="v"/>
            </a:pPr>
            <a:r>
              <a:rPr lang="en-GB" sz="3200" b="1" dirty="0" smtClean="0">
                <a:solidFill>
                  <a:srgbClr val="002060"/>
                </a:solidFill>
                <a:effectLst>
                  <a:outerShdw blurRad="635000" dist="241300" dir="3000000" algn="tl">
                    <a:schemeClr val="tx1">
                      <a:alpha val="69000"/>
                    </a:schemeClr>
                  </a:outerShdw>
                </a:effectLst>
              </a:rPr>
              <a:t>The ark</a:t>
            </a: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26880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815882"/>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tabernacle</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ark</a:t>
            </a:r>
          </a:p>
          <a:p>
            <a:pPr marL="1074738" indent="-358775">
              <a:buSzPct val="60000"/>
              <a:buFont typeface="Wingdings" panose="05000000000000000000" pitchFamily="2" charset="2"/>
              <a:buChar char="v"/>
            </a:pPr>
            <a:r>
              <a:rPr lang="en-GB" sz="3200" b="1" dirty="0" smtClean="0">
                <a:solidFill>
                  <a:srgbClr val="002060"/>
                </a:solidFill>
                <a:effectLst>
                  <a:outerShdw blurRad="635000" dist="241300" dir="3000000" algn="tl">
                    <a:schemeClr val="tx1">
                      <a:alpha val="69000"/>
                    </a:schemeClr>
                  </a:outerShdw>
                </a:effectLst>
              </a:rPr>
              <a:t>The sacrifices</a:t>
            </a: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2953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2677656"/>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tabernacle</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ark</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sacrifices</a:t>
            </a:r>
          </a:p>
          <a:p>
            <a:pPr marL="1074738" indent="-358775">
              <a:buSzPct val="60000"/>
              <a:buFont typeface="Wingdings" panose="05000000000000000000" pitchFamily="2" charset="2"/>
              <a:buChar char="v"/>
            </a:pPr>
            <a:r>
              <a:rPr lang="en-GB" sz="3200" b="1" dirty="0" smtClean="0">
                <a:solidFill>
                  <a:srgbClr val="002060"/>
                </a:solidFill>
                <a:effectLst>
                  <a:outerShdw blurRad="635000" dist="241300" dir="3000000" algn="tl">
                    <a:schemeClr val="tx1">
                      <a:alpha val="69000"/>
                    </a:schemeClr>
                  </a:outerShdw>
                </a:effectLst>
              </a:rPr>
              <a:t>The priesthood</a:t>
            </a:r>
          </a:p>
          <a:p>
            <a:pPr marL="1074738" indent="-358775">
              <a:buSzPct val="60000"/>
              <a:buFont typeface="Wingdings" panose="05000000000000000000" pitchFamily="2" charset="2"/>
              <a:buChar char="v"/>
            </a:pP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236991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3046988"/>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tabernacle			</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ark</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sacrifices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priesthood</a:t>
            </a:r>
          </a:p>
          <a:p>
            <a:pPr marL="1074738" indent="-358775">
              <a:buSzPct val="60000"/>
              <a:buFont typeface="Wingdings" panose="05000000000000000000" pitchFamily="2" charset="2"/>
              <a:buChar char="v"/>
            </a:pPr>
            <a:r>
              <a:rPr lang="en-GB" sz="3200" b="1" dirty="0" smtClean="0">
                <a:solidFill>
                  <a:srgbClr val="002060"/>
                </a:solidFill>
                <a:effectLst>
                  <a:outerShdw blurRad="635000" dist="241300" dir="3000000" algn="tl">
                    <a:schemeClr val="tx1">
                      <a:alpha val="69000"/>
                    </a:schemeClr>
                  </a:outerShdw>
                </a:effectLst>
              </a:rPr>
              <a:t>The temple</a:t>
            </a:r>
          </a:p>
          <a:p>
            <a:pPr marL="1074738" indent="-358775">
              <a:buSzPct val="60000"/>
              <a:buFont typeface="Wingdings" panose="05000000000000000000" pitchFamily="2" charset="2"/>
              <a:buChar char="v"/>
            </a:pP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18791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367" y="1651687"/>
            <a:ext cx="3701265" cy="4034316"/>
          </a:xfrm>
          <a:prstGeom prst="rect">
            <a:avLst/>
          </a:prstGeom>
        </p:spPr>
      </p:pic>
    </p:spTree>
    <p:extLst>
      <p:ext uri="{BB962C8B-B14F-4D97-AF65-F5344CB8AC3E}">
        <p14:creationId xmlns:p14="http://schemas.microsoft.com/office/powerpoint/2010/main" val="320225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3539430"/>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tabernacle			</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ark</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sacrifices</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priesthood</a:t>
            </a:r>
          </a:p>
          <a:p>
            <a:pPr marL="1074738" indent="-358775">
              <a:buSzPct val="60000"/>
              <a:buFont typeface="Wingdings" panose="05000000000000000000" pitchFamily="2" charset="2"/>
              <a:buChar char="v"/>
            </a:pPr>
            <a:r>
              <a:rPr lang="en-GB" sz="2400" b="1" dirty="0" smtClean="0">
                <a:solidFill>
                  <a:srgbClr val="002060"/>
                </a:solidFill>
                <a:effectLst>
                  <a:outerShdw blurRad="635000" dist="241300" dir="3000000" algn="tl">
                    <a:schemeClr val="tx1">
                      <a:alpha val="69000"/>
                    </a:schemeClr>
                  </a:outerShdw>
                </a:effectLst>
              </a:rPr>
              <a:t>The temple</a:t>
            </a:r>
          </a:p>
          <a:p>
            <a:pPr marL="1074738" indent="-358775">
              <a:buSzPct val="60000"/>
              <a:buFont typeface="Wingdings" panose="05000000000000000000" pitchFamily="2" charset="2"/>
              <a:buChar char="v"/>
            </a:pPr>
            <a:r>
              <a:rPr lang="en-GB" sz="3200" b="1" dirty="0" smtClean="0">
                <a:solidFill>
                  <a:srgbClr val="002060"/>
                </a:solidFill>
                <a:effectLst>
                  <a:outerShdw blurRad="635000" dist="241300" dir="3000000" algn="tl">
                    <a:schemeClr val="tx1">
                      <a:alpha val="69000"/>
                    </a:schemeClr>
                  </a:outerShdw>
                </a:effectLst>
              </a:rPr>
              <a:t>The Promised Land itself</a:t>
            </a:r>
          </a:p>
          <a:p>
            <a:pPr marL="1074738" indent="-358775">
              <a:buSzPct val="60000"/>
              <a:buFont typeface="Wingdings" panose="05000000000000000000" pitchFamily="2" charset="2"/>
              <a:buChar char="v"/>
            </a:pPr>
            <a:endParaRPr lang="en-GB" sz="3200" b="1" dirty="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37874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077218"/>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Our religious shadows?</a:t>
            </a:r>
          </a:p>
        </p:txBody>
      </p:sp>
    </p:spTree>
    <p:extLst>
      <p:ext uri="{BB962C8B-B14F-4D97-AF65-F5344CB8AC3E}">
        <p14:creationId xmlns:p14="http://schemas.microsoft.com/office/powerpoint/2010/main" val="65588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077218"/>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Our religious shadows? – Shadows lack detail</a:t>
            </a:r>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136256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569660"/>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Our religious shadows?</a:t>
            </a:r>
          </a:p>
          <a:p>
            <a:pPr marL="1433513" indent="-358775">
              <a:buSzPct val="69000"/>
              <a:buFont typeface="Wingdings" panose="05000000000000000000" pitchFamily="2" charset="2"/>
              <a:buChar char="Ø"/>
            </a:pPr>
            <a:r>
              <a:rPr lang="en-GB" sz="3200" b="1" dirty="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Rituals</a:t>
            </a:r>
          </a:p>
        </p:txBody>
      </p:sp>
    </p:spTree>
    <p:extLst>
      <p:ext uri="{BB962C8B-B14F-4D97-AF65-F5344CB8AC3E}">
        <p14:creationId xmlns:p14="http://schemas.microsoft.com/office/powerpoint/2010/main" val="104203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2062103"/>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Our religious shadows?</a:t>
            </a:r>
          </a:p>
          <a:p>
            <a:pPr marL="1433513" indent="-358775">
              <a:buSzPct val="69000"/>
              <a:buFont typeface="Wingdings" panose="05000000000000000000" pitchFamily="2" charset="2"/>
              <a:buChar char="Ø"/>
            </a:pPr>
            <a:r>
              <a:rPr lang="en-GB" sz="3200" b="1" dirty="0">
                <a:solidFill>
                  <a:srgbClr val="002060"/>
                </a:solidFill>
                <a:effectLst>
                  <a:outerShdw blurRad="635000" dist="241300" dir="3000000" algn="tl">
                    <a:schemeClr val="tx1">
                      <a:alpha val="69000"/>
                    </a:schemeClr>
                  </a:outerShdw>
                </a:effectLst>
              </a:rPr>
              <a:t>	</a:t>
            </a:r>
            <a:r>
              <a:rPr lang="en-GB" sz="2400" b="1" dirty="0" smtClean="0">
                <a:solidFill>
                  <a:srgbClr val="002060"/>
                </a:solidFill>
                <a:effectLst>
                  <a:outerShdw blurRad="635000" dist="241300" dir="3000000" algn="tl">
                    <a:schemeClr val="tx1">
                      <a:alpha val="69000"/>
                    </a:schemeClr>
                  </a:outerShdw>
                </a:effectLst>
              </a:rPr>
              <a:t>Rituals</a:t>
            </a:r>
          </a:p>
          <a:p>
            <a:pPr marL="1433513" indent="-358775">
              <a:buSzPct val="69000"/>
              <a:buFont typeface="Wingdings" panose="05000000000000000000" pitchFamily="2" charset="2"/>
              <a:buChar char="Ø"/>
            </a:pPr>
            <a:r>
              <a:rPr lang="en-GB" sz="3200" b="1" dirty="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   </a:t>
            </a:r>
            <a:r>
              <a:rPr lang="en-GB" sz="3200" b="1" dirty="0" smtClean="0">
                <a:solidFill>
                  <a:srgbClr val="002060"/>
                </a:solidFill>
                <a:effectLst>
                  <a:outerShdw blurRad="635000" dist="241300" dir="3000000" algn="tl">
                    <a:schemeClr val="tx1">
                      <a:alpha val="69000"/>
                    </a:schemeClr>
                  </a:outerShdw>
                </a:effectLst>
              </a:rPr>
              <a:t>Sentimentalism</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308178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1569660"/>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smtClean="0">
                <a:solidFill>
                  <a:srgbClr val="002060"/>
                </a:solidFill>
                <a:effectLst>
                  <a:outerShdw blurRad="635000" dist="241300" dir="3000000" algn="tl">
                    <a:schemeClr val="tx1">
                      <a:alpha val="69000"/>
                    </a:schemeClr>
                  </a:outerShdw>
                </a:effectLst>
              </a:rPr>
              <a:t>    </a:t>
            </a:r>
            <a:r>
              <a:rPr lang="en-GB" sz="3200" b="1" dirty="0" smtClean="0">
                <a:ln>
                  <a:solidFill>
                    <a:schemeClr val="tx1"/>
                  </a:solidFill>
                </a:ln>
                <a:solidFill>
                  <a:srgbClr val="7030A0"/>
                </a:solidFill>
                <a:effectLst>
                  <a:glow rad="63500">
                    <a:srgbClr val="FFFF00"/>
                  </a:glow>
                </a:effectLst>
              </a:rPr>
              <a:t>Substance – Christ has done everything necessary!</a:t>
            </a:r>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247091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2062103"/>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smtClean="0">
                <a:solidFill>
                  <a:srgbClr val="002060"/>
                </a:solidFill>
                <a:effectLst>
                  <a:outerShdw blurRad="635000" dist="241300" dir="3000000" algn="tl">
                    <a:schemeClr val="tx1">
                      <a:alpha val="69000"/>
                    </a:schemeClr>
                  </a:outerShdw>
                </a:effectLst>
              </a:rPr>
              <a:t>    </a:t>
            </a:r>
            <a:r>
              <a:rPr lang="en-GB" sz="2800" b="1" dirty="0" smtClean="0">
                <a:ln>
                  <a:solidFill>
                    <a:schemeClr val="tx1"/>
                  </a:solidFill>
                </a:ln>
                <a:solidFill>
                  <a:srgbClr val="7030A0"/>
                </a:solidFill>
                <a:effectLst>
                  <a:glow rad="63500">
                    <a:srgbClr val="FFFF00"/>
                  </a:glow>
                </a:effectLst>
              </a:rPr>
              <a:t>Substance – Christ has done everything necessary!</a:t>
            </a:r>
          </a:p>
          <a:p>
            <a:r>
              <a:rPr lang="en-GB" sz="3200" b="1" dirty="0" smtClean="0">
                <a:ln>
                  <a:solidFill>
                    <a:schemeClr val="tx1"/>
                  </a:solidFill>
                </a:ln>
                <a:solidFill>
                  <a:srgbClr val="7030A0"/>
                </a:solidFill>
                <a:effectLst>
                  <a:glow rad="63500">
                    <a:srgbClr val="FFFF00"/>
                  </a:glow>
                </a:effectLst>
              </a:rPr>
              <a:t>    </a:t>
            </a:r>
            <a:r>
              <a:rPr lang="en-GB" sz="3200" b="1" dirty="0" smtClean="0">
                <a:ln>
                  <a:solidFill>
                    <a:schemeClr val="tx1"/>
                  </a:solidFill>
                </a:ln>
                <a:solidFill>
                  <a:schemeClr val="tx2">
                    <a:lumMod val="75000"/>
                  </a:schemeClr>
                </a:solidFill>
                <a:effectLst>
                  <a:glow rad="63500">
                    <a:schemeClr val="bg1"/>
                  </a:glow>
                </a:effectLst>
              </a:rPr>
              <a:t>Determine the difference?</a:t>
            </a:r>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40233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2554545"/>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smtClean="0">
                <a:solidFill>
                  <a:srgbClr val="002060"/>
                </a:solidFill>
                <a:effectLst>
                  <a:outerShdw blurRad="635000" dist="241300" dir="3000000" algn="tl">
                    <a:schemeClr val="tx1">
                      <a:alpha val="69000"/>
                    </a:schemeClr>
                  </a:outerShdw>
                </a:effectLst>
              </a:rPr>
              <a:t>    </a:t>
            </a:r>
            <a:r>
              <a:rPr lang="en-GB" sz="2800" b="1" dirty="0" smtClean="0">
                <a:ln>
                  <a:solidFill>
                    <a:schemeClr val="tx1"/>
                  </a:solidFill>
                </a:ln>
                <a:solidFill>
                  <a:srgbClr val="7030A0"/>
                </a:solidFill>
                <a:effectLst>
                  <a:glow rad="63500">
                    <a:srgbClr val="FFFF00"/>
                  </a:glow>
                </a:effectLst>
              </a:rPr>
              <a:t>Substance – Christ has done everything necessary!</a:t>
            </a:r>
          </a:p>
          <a:p>
            <a:r>
              <a:rPr lang="en-GB" sz="3200" b="1" dirty="0" smtClean="0">
                <a:ln>
                  <a:solidFill>
                    <a:schemeClr val="tx1"/>
                  </a:solidFill>
                </a:ln>
                <a:solidFill>
                  <a:srgbClr val="7030A0"/>
                </a:solidFill>
                <a:effectLst>
                  <a:glow rad="63500">
                    <a:srgbClr val="FFFF00"/>
                  </a:glow>
                </a:effectLst>
              </a:rPr>
              <a:t>    </a:t>
            </a:r>
            <a:r>
              <a:rPr lang="en-GB" sz="3200" b="1" dirty="0" smtClean="0">
                <a:ln>
                  <a:solidFill>
                    <a:schemeClr val="tx1"/>
                  </a:solidFill>
                </a:ln>
                <a:solidFill>
                  <a:schemeClr val="tx2">
                    <a:lumMod val="75000"/>
                  </a:schemeClr>
                </a:solidFill>
                <a:effectLst>
                  <a:glow rad="63500">
                    <a:schemeClr val="bg1"/>
                  </a:glow>
                </a:effectLst>
              </a:rPr>
              <a:t>Determine the difference?</a:t>
            </a:r>
          </a:p>
          <a:p>
            <a:r>
              <a:rPr lang="en-GB" sz="3200" b="1" dirty="0">
                <a:ln>
                  <a:solidFill>
                    <a:schemeClr val="tx1"/>
                  </a:solidFill>
                </a:ln>
                <a:solidFill>
                  <a:schemeClr val="tx2">
                    <a:lumMod val="75000"/>
                  </a:schemeClr>
                </a:solidFill>
                <a:effectLst>
                  <a:glow rad="63500">
                    <a:schemeClr val="bg1"/>
                  </a:glow>
                </a:effectLst>
              </a:rPr>
              <a:t>	</a:t>
            </a:r>
            <a:r>
              <a:rPr lang="en-GB" sz="3200" b="1" dirty="0" smtClean="0">
                <a:ln>
                  <a:solidFill>
                    <a:schemeClr val="tx1"/>
                  </a:solidFill>
                </a:ln>
                <a:solidFill>
                  <a:schemeClr val="tx2">
                    <a:lumMod val="75000"/>
                  </a:schemeClr>
                </a:solidFill>
                <a:effectLst>
                  <a:glow rad="63500">
                    <a:schemeClr val="bg1"/>
                  </a:glow>
                </a:effectLst>
              </a:rPr>
              <a:t>				</a:t>
            </a:r>
            <a:r>
              <a:rPr lang="en-GB" sz="3200" b="1" dirty="0" smtClean="0">
                <a:ln>
                  <a:solidFill>
                    <a:schemeClr val="tx1"/>
                  </a:solidFill>
                </a:ln>
                <a:solidFill>
                  <a:srgbClr val="CC2504"/>
                </a:solidFill>
                <a:effectLst>
                  <a:glow rad="63500">
                    <a:schemeClr val="bg1"/>
                  </a:glow>
                </a:effectLst>
              </a:rPr>
              <a:t>Photos</a:t>
            </a:r>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40000">
            <a:off x="1829663" y="5062022"/>
            <a:ext cx="913537" cy="85888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6623" y="4966463"/>
            <a:ext cx="859717" cy="94739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
            <a:off x="7427907" y="5060008"/>
            <a:ext cx="1010357" cy="94341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0000">
            <a:off x="9465401" y="5049205"/>
            <a:ext cx="939291" cy="99934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0575" y="5077224"/>
            <a:ext cx="1224380" cy="832866"/>
          </a:xfrm>
          <a:prstGeom prst="rect">
            <a:avLst/>
          </a:prstGeom>
        </p:spPr>
      </p:pic>
    </p:spTree>
    <p:extLst>
      <p:ext uri="{BB962C8B-B14F-4D97-AF65-F5344CB8AC3E}">
        <p14:creationId xmlns:p14="http://schemas.microsoft.com/office/powerpoint/2010/main" val="252108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4031873"/>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smtClean="0">
                <a:solidFill>
                  <a:srgbClr val="002060"/>
                </a:solidFill>
                <a:effectLst>
                  <a:outerShdw blurRad="635000" dist="241300" dir="3000000" algn="tl">
                    <a:schemeClr val="tx1">
                      <a:alpha val="69000"/>
                    </a:schemeClr>
                  </a:outerShdw>
                </a:effectLst>
              </a:rPr>
              <a:t>    </a:t>
            </a:r>
            <a:r>
              <a:rPr lang="en-GB" sz="2800" b="1" dirty="0" smtClean="0">
                <a:ln>
                  <a:solidFill>
                    <a:schemeClr val="tx1"/>
                  </a:solidFill>
                </a:ln>
                <a:solidFill>
                  <a:srgbClr val="7030A0"/>
                </a:solidFill>
                <a:effectLst>
                  <a:glow rad="63500">
                    <a:srgbClr val="FFFF00"/>
                  </a:glow>
                </a:effectLst>
              </a:rPr>
              <a:t>Substance – Christ has done everything necessary!</a:t>
            </a:r>
          </a:p>
          <a:p>
            <a:r>
              <a:rPr lang="en-GB" sz="3200" b="1" dirty="0" smtClean="0">
                <a:ln>
                  <a:solidFill>
                    <a:schemeClr val="tx1"/>
                  </a:solidFill>
                </a:ln>
                <a:solidFill>
                  <a:srgbClr val="7030A0"/>
                </a:solidFill>
                <a:effectLst>
                  <a:glow rad="63500">
                    <a:srgbClr val="FFFF00"/>
                  </a:glow>
                </a:effectLst>
              </a:rPr>
              <a:t>    </a:t>
            </a:r>
            <a:r>
              <a:rPr lang="en-GB" sz="3200" b="1" dirty="0" smtClean="0">
                <a:ln>
                  <a:solidFill>
                    <a:schemeClr val="tx1"/>
                  </a:solidFill>
                </a:ln>
                <a:solidFill>
                  <a:schemeClr val="tx2">
                    <a:lumMod val="75000"/>
                  </a:schemeClr>
                </a:solidFill>
                <a:effectLst>
                  <a:glow rad="63500">
                    <a:schemeClr val="bg1"/>
                  </a:glow>
                </a:effectLst>
              </a:rPr>
              <a:t>Determine the difference?</a:t>
            </a:r>
          </a:p>
          <a:p>
            <a:r>
              <a:rPr lang="en-GB" sz="3200" b="1" dirty="0" smtClean="0">
                <a:ln>
                  <a:solidFill>
                    <a:schemeClr val="tx1"/>
                  </a:solidFill>
                </a:ln>
                <a:solidFill>
                  <a:schemeClr val="tx2">
                    <a:lumMod val="75000"/>
                  </a:schemeClr>
                </a:solidFill>
                <a:effectLst>
                  <a:glow rad="63500">
                    <a:schemeClr val="bg1"/>
                  </a:glow>
                </a:effectLst>
              </a:rPr>
              <a:t>    </a:t>
            </a:r>
            <a:r>
              <a:rPr lang="en-GB" sz="2400" b="1" dirty="0" smtClean="0">
                <a:ln>
                  <a:solidFill>
                    <a:schemeClr val="tx1"/>
                  </a:solidFill>
                </a:ln>
                <a:solidFill>
                  <a:srgbClr val="CC2504"/>
                </a:solidFill>
                <a:effectLst>
                  <a:glow rad="63500">
                    <a:schemeClr val="bg1"/>
                  </a:glow>
                </a:effectLst>
              </a:rPr>
              <a:t>Photos</a:t>
            </a:r>
          </a:p>
          <a:p>
            <a:r>
              <a:rPr lang="en-GB" sz="3200" b="1" dirty="0" smtClean="0">
                <a:ln>
                  <a:solidFill>
                    <a:schemeClr val="tx1"/>
                  </a:solidFill>
                </a:ln>
                <a:solidFill>
                  <a:srgbClr val="CC2504"/>
                </a:solidFill>
                <a:effectLst>
                  <a:glow rad="63500">
                    <a:schemeClr val="bg1"/>
                  </a:glow>
                </a:effectLst>
              </a:rPr>
              <a:t>    Escapism</a:t>
            </a:r>
          </a:p>
          <a:p>
            <a:r>
              <a:rPr lang="en-GB" sz="3200" b="1" dirty="0">
                <a:ln>
                  <a:solidFill>
                    <a:schemeClr val="tx1"/>
                  </a:solidFill>
                </a:ln>
                <a:solidFill>
                  <a:srgbClr val="CC2504"/>
                </a:solidFill>
                <a:effectLst>
                  <a:glow rad="63500">
                    <a:schemeClr val="bg1"/>
                  </a:glow>
                </a:effectLst>
              </a:rPr>
              <a:t> </a:t>
            </a:r>
            <a:r>
              <a:rPr lang="en-GB" sz="3200" b="1" dirty="0" smtClean="0">
                <a:ln>
                  <a:solidFill>
                    <a:schemeClr val="tx1"/>
                  </a:solidFill>
                </a:ln>
                <a:solidFill>
                  <a:srgbClr val="CC2504"/>
                </a:solidFill>
                <a:effectLst>
                  <a:glow rad="63500">
                    <a:schemeClr val="bg1"/>
                  </a:glow>
                </a:effectLst>
              </a:rPr>
              <a:t>   </a:t>
            </a: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35468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3539430"/>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smtClean="0">
                <a:solidFill>
                  <a:srgbClr val="002060"/>
                </a:solidFill>
                <a:effectLst>
                  <a:outerShdw blurRad="635000" dist="241300" dir="3000000" algn="tl">
                    <a:schemeClr val="tx1">
                      <a:alpha val="69000"/>
                    </a:schemeClr>
                  </a:outerShdw>
                </a:effectLst>
              </a:rPr>
              <a:t>    </a:t>
            </a:r>
            <a:r>
              <a:rPr lang="en-GB" sz="2800" b="1" dirty="0" smtClean="0">
                <a:ln>
                  <a:solidFill>
                    <a:schemeClr val="tx1"/>
                  </a:solidFill>
                </a:ln>
                <a:solidFill>
                  <a:srgbClr val="7030A0"/>
                </a:solidFill>
                <a:effectLst>
                  <a:glow rad="63500">
                    <a:srgbClr val="FFFF00"/>
                  </a:glow>
                </a:effectLst>
              </a:rPr>
              <a:t>Substance – Christ has done everything necessary!</a:t>
            </a:r>
          </a:p>
          <a:p>
            <a:r>
              <a:rPr lang="en-GB" sz="3200" b="1" dirty="0" smtClean="0">
                <a:ln>
                  <a:solidFill>
                    <a:schemeClr val="tx1"/>
                  </a:solidFill>
                </a:ln>
                <a:solidFill>
                  <a:srgbClr val="7030A0"/>
                </a:solidFill>
                <a:effectLst>
                  <a:glow rad="63500">
                    <a:srgbClr val="FFFF00"/>
                  </a:glow>
                </a:effectLst>
              </a:rPr>
              <a:t>    </a:t>
            </a:r>
            <a:r>
              <a:rPr lang="en-GB" sz="3200" b="1" dirty="0" smtClean="0">
                <a:ln>
                  <a:solidFill>
                    <a:schemeClr val="tx1"/>
                  </a:solidFill>
                </a:ln>
                <a:solidFill>
                  <a:schemeClr val="tx2">
                    <a:lumMod val="75000"/>
                  </a:schemeClr>
                </a:solidFill>
                <a:effectLst>
                  <a:glow rad="63500">
                    <a:schemeClr val="bg1"/>
                  </a:glow>
                </a:effectLst>
              </a:rPr>
              <a:t>Determine the difference?</a:t>
            </a:r>
          </a:p>
          <a:p>
            <a:r>
              <a:rPr lang="en-GB" sz="3200" b="1" dirty="0" smtClean="0">
                <a:ln>
                  <a:solidFill>
                    <a:schemeClr val="tx1"/>
                  </a:solidFill>
                </a:ln>
                <a:solidFill>
                  <a:schemeClr val="tx2">
                    <a:lumMod val="75000"/>
                  </a:schemeClr>
                </a:solidFill>
                <a:effectLst>
                  <a:glow rad="63500">
                    <a:schemeClr val="bg1"/>
                  </a:glow>
                </a:effectLst>
              </a:rPr>
              <a:t>    Don’t substitute substance for shadow!</a:t>
            </a:r>
            <a:endParaRPr lang="en-GB" sz="3200" b="1" dirty="0" smtClean="0">
              <a:ln>
                <a:solidFill>
                  <a:schemeClr val="tx1"/>
                </a:solidFill>
              </a:ln>
              <a:solidFill>
                <a:srgbClr val="CC2504"/>
              </a:solidFill>
              <a:effectLst>
                <a:glow rad="63500">
                  <a:schemeClr val="bg1"/>
                </a:glow>
              </a:effectLst>
            </a:endParaRPr>
          </a:p>
          <a:p>
            <a:r>
              <a:rPr lang="en-GB" sz="3200" b="1" dirty="0">
                <a:ln>
                  <a:solidFill>
                    <a:schemeClr val="tx1"/>
                  </a:solidFill>
                </a:ln>
                <a:solidFill>
                  <a:srgbClr val="CC2504"/>
                </a:solidFill>
                <a:effectLst>
                  <a:glow rad="63500">
                    <a:schemeClr val="bg1"/>
                  </a:glow>
                </a:effectLst>
              </a:rPr>
              <a:t> </a:t>
            </a:r>
            <a:r>
              <a:rPr lang="en-GB" sz="3200" b="1" dirty="0" smtClean="0">
                <a:ln>
                  <a:solidFill>
                    <a:schemeClr val="tx1"/>
                  </a:solidFill>
                </a:ln>
                <a:solidFill>
                  <a:srgbClr val="CC2504"/>
                </a:solidFill>
                <a:effectLst>
                  <a:glow rad="63500">
                    <a:schemeClr val="bg1"/>
                  </a:glow>
                </a:effectLst>
              </a:rPr>
              <a:t>   </a:t>
            </a: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98991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86381" y="1573905"/>
            <a:ext cx="11006667" cy="646331"/>
          </a:xfrm>
          <a:prstGeom prst="rect">
            <a:avLst/>
          </a:prstGeom>
          <a:noFill/>
        </p:spPr>
        <p:txBody>
          <a:bodyPr wrap="square" rtlCol="0">
            <a:spAutoFit/>
          </a:bodyPr>
          <a:lstStyle/>
          <a:p>
            <a:pPr algn="ctr"/>
            <a:r>
              <a:rPr lang="en-GB" sz="3600" b="1" dirty="0" smtClean="0">
                <a:ln>
                  <a:solidFill>
                    <a:schemeClr val="tx1"/>
                  </a:solidFill>
                </a:ln>
                <a:solidFill>
                  <a:srgbClr val="FF0000"/>
                </a:solidFill>
                <a:effectLst>
                  <a:glow rad="63500">
                    <a:schemeClr val="bg1"/>
                  </a:glow>
                  <a:outerShdw blurRad="38100" dist="38100" dir="2700000" algn="tl">
                    <a:srgbClr val="000000">
                      <a:alpha val="43137"/>
                    </a:srgbClr>
                  </a:outerShdw>
                </a:effectLst>
              </a:rPr>
              <a:t>Paul’s warnings</a:t>
            </a:r>
            <a:endParaRPr lang="en-GB" sz="3600" b="1" dirty="0">
              <a:ln>
                <a:solidFill>
                  <a:schemeClr val="tx1"/>
                </a:solidFill>
              </a:ln>
              <a:solidFill>
                <a:srgbClr val="FF0000"/>
              </a:solidFill>
              <a:effectLst>
                <a:glow rad="63500">
                  <a:schemeClr val="bg1"/>
                </a:glow>
                <a:outerShdw blurRad="38100" dist="38100" dir="2700000" algn="tl">
                  <a:srgbClr val="000000">
                    <a:alpha val="43137"/>
                  </a:srgbClr>
                </a:outerShdw>
              </a:effectLst>
            </a:endParaRPr>
          </a:p>
        </p:txBody>
      </p:sp>
      <p:sp>
        <p:nvSpPr>
          <p:cNvPr id="8" name="TextBox 7"/>
          <p:cNvSpPr txBox="1"/>
          <p:nvPr/>
        </p:nvSpPr>
        <p:spPr>
          <a:xfrm>
            <a:off x="586381" y="2413262"/>
            <a:ext cx="11197124" cy="1815882"/>
          </a:xfrm>
          <a:prstGeom prst="rect">
            <a:avLst/>
          </a:prstGeom>
          <a:blipFill>
            <a:blip r:embed="rId3"/>
            <a:tile tx="0" ty="0" sx="100000" sy="100000" flip="none" algn="tl"/>
          </a:blipFill>
        </p:spPr>
        <p:txBody>
          <a:bodyPr wrap="square" rtlCol="0">
            <a:spAutoFit/>
          </a:bodyPr>
          <a:lstStyle/>
          <a:p>
            <a:pPr marL="285750" indent="-285750">
              <a:buFont typeface="Wingdings" panose="05000000000000000000" pitchFamily="2" charset="2"/>
              <a:buChar char="v"/>
            </a:pPr>
            <a:r>
              <a:rPr lang="en-GB" sz="2800" b="1" dirty="0" smtClean="0">
                <a:ln>
                  <a:solidFill>
                    <a:schemeClr val="tx1"/>
                  </a:solidFill>
                </a:ln>
                <a:solidFill>
                  <a:schemeClr val="accent5">
                    <a:lumMod val="75000"/>
                  </a:schemeClr>
                </a:solidFill>
                <a:effectLst>
                  <a:glow rad="63500">
                    <a:schemeClr val="bg1"/>
                  </a:glow>
                </a:effectLst>
              </a:rPr>
              <a:t>Let </a:t>
            </a:r>
            <a:r>
              <a:rPr lang="en-GB" sz="2800" b="1" dirty="0">
                <a:ln>
                  <a:solidFill>
                    <a:schemeClr val="tx1"/>
                  </a:solidFill>
                </a:ln>
                <a:solidFill>
                  <a:schemeClr val="accent5">
                    <a:lumMod val="75000"/>
                  </a:schemeClr>
                </a:solidFill>
                <a:effectLst>
                  <a:glow rad="63500">
                    <a:schemeClr val="bg1"/>
                  </a:glow>
                </a:effectLst>
              </a:rPr>
              <a:t>no-one </a:t>
            </a:r>
            <a:r>
              <a:rPr lang="en-GB" sz="2800" b="1" dirty="0" smtClean="0">
                <a:ln>
                  <a:solidFill>
                    <a:schemeClr val="tx1"/>
                  </a:solidFill>
                </a:ln>
                <a:solidFill>
                  <a:schemeClr val="accent5">
                    <a:lumMod val="75000"/>
                  </a:schemeClr>
                </a:solidFill>
                <a:effectLst>
                  <a:glow rad="63500">
                    <a:schemeClr val="bg1"/>
                  </a:glow>
                </a:effectLst>
              </a:rPr>
              <a:t>         judge </a:t>
            </a:r>
            <a:r>
              <a:rPr lang="en-GB" sz="2800" b="1" dirty="0">
                <a:ln>
                  <a:solidFill>
                    <a:schemeClr val="tx1"/>
                  </a:solidFill>
                </a:ln>
                <a:solidFill>
                  <a:schemeClr val="accent5">
                    <a:lumMod val="75000"/>
                  </a:schemeClr>
                </a:solidFill>
                <a:effectLst>
                  <a:glow rad="63500">
                    <a:schemeClr val="bg1"/>
                  </a:glow>
                </a:effectLst>
              </a:rPr>
              <a:t>you  </a:t>
            </a:r>
            <a:r>
              <a:rPr lang="en-GB" sz="2800" b="1" dirty="0" smtClean="0">
                <a:ln>
                  <a:solidFill>
                    <a:schemeClr val="tx1"/>
                  </a:solidFill>
                </a:ln>
                <a:solidFill>
                  <a:schemeClr val="accent5">
                    <a:lumMod val="75000"/>
                  </a:schemeClr>
                </a:solidFill>
                <a:effectLst>
                  <a:glow rad="63500">
                    <a:schemeClr val="bg1"/>
                  </a:glow>
                </a:effectLst>
              </a:rPr>
              <a:t>       (</a:t>
            </a:r>
            <a:r>
              <a:rPr lang="en-GB" sz="2800" b="1" dirty="0">
                <a:ln>
                  <a:solidFill>
                    <a:schemeClr val="tx1"/>
                  </a:solidFill>
                </a:ln>
                <a:solidFill>
                  <a:schemeClr val="accent5">
                    <a:lumMod val="75000"/>
                  </a:schemeClr>
                </a:solidFill>
                <a:effectLst>
                  <a:glow rad="63500">
                    <a:schemeClr val="bg1"/>
                  </a:glow>
                </a:effectLst>
              </a:rPr>
              <a:t>based on) rituals/traditions     </a:t>
            </a:r>
            <a:r>
              <a:rPr lang="en-GB" sz="2800" b="1" dirty="0" smtClean="0">
                <a:ln>
                  <a:solidFill>
                    <a:schemeClr val="tx1"/>
                  </a:solidFill>
                </a:ln>
                <a:solidFill>
                  <a:schemeClr val="accent5">
                    <a:lumMod val="75000"/>
                  </a:schemeClr>
                </a:solidFill>
                <a:effectLst>
                  <a:glow rad="63500">
                    <a:schemeClr val="bg1"/>
                  </a:glow>
                </a:effectLst>
              </a:rPr>
              <a:t>     </a:t>
            </a:r>
            <a:r>
              <a:rPr lang="en-GB" sz="2800" b="1" dirty="0">
                <a:ln>
                  <a:solidFill>
                    <a:schemeClr val="tx1"/>
                  </a:solidFill>
                </a:ln>
                <a:solidFill>
                  <a:schemeClr val="accent5">
                    <a:lumMod val="75000"/>
                  </a:schemeClr>
                </a:solidFill>
                <a:effectLst>
                  <a:glow rad="63500">
                    <a:schemeClr val="bg1"/>
                  </a:glow>
                </a:effectLst>
              </a:rPr>
              <a:t>because they are only shadows</a:t>
            </a:r>
          </a:p>
          <a:p>
            <a:pPr marL="285750" indent="-285750">
              <a:buFont typeface="Wingdings" panose="05000000000000000000" pitchFamily="2" charset="2"/>
              <a:buChar char="v"/>
            </a:pPr>
            <a:r>
              <a:rPr lang="en-GB" sz="2800" b="1" dirty="0" smtClean="0">
                <a:ln>
                  <a:solidFill>
                    <a:schemeClr val="tx1"/>
                  </a:solidFill>
                </a:ln>
                <a:solidFill>
                  <a:schemeClr val="accent5">
                    <a:lumMod val="75000"/>
                  </a:schemeClr>
                </a:solidFill>
                <a:effectLst>
                  <a:glow rad="63500">
                    <a:schemeClr val="bg1"/>
                  </a:glow>
                </a:effectLst>
              </a:rPr>
              <a:t>Let </a:t>
            </a:r>
            <a:r>
              <a:rPr lang="en-GB" sz="2800" b="1" dirty="0">
                <a:ln>
                  <a:solidFill>
                    <a:schemeClr val="tx1"/>
                  </a:solidFill>
                </a:ln>
                <a:solidFill>
                  <a:schemeClr val="accent5">
                    <a:lumMod val="75000"/>
                  </a:schemeClr>
                </a:solidFill>
                <a:effectLst>
                  <a:glow rad="63500">
                    <a:schemeClr val="bg1"/>
                  </a:glow>
                </a:effectLst>
              </a:rPr>
              <a:t>no-one     </a:t>
            </a:r>
            <a:r>
              <a:rPr lang="en-GB" sz="2800" b="1" dirty="0" smtClean="0">
                <a:ln>
                  <a:solidFill>
                    <a:schemeClr val="tx1"/>
                  </a:solidFill>
                </a:ln>
                <a:solidFill>
                  <a:schemeClr val="accent5">
                    <a:lumMod val="75000"/>
                  </a:schemeClr>
                </a:solidFill>
                <a:effectLst>
                  <a:glow rad="63500">
                    <a:schemeClr val="bg1"/>
                  </a:glow>
                </a:effectLst>
              </a:rPr>
              <a:t>    disqualify </a:t>
            </a:r>
            <a:r>
              <a:rPr lang="en-GB" sz="2800" b="1" dirty="0">
                <a:ln>
                  <a:solidFill>
                    <a:schemeClr val="tx1"/>
                  </a:solidFill>
                </a:ln>
                <a:solidFill>
                  <a:schemeClr val="accent5">
                    <a:lumMod val="75000"/>
                  </a:schemeClr>
                </a:solidFill>
                <a:effectLst>
                  <a:glow rad="63500">
                    <a:schemeClr val="bg1"/>
                  </a:glow>
                </a:effectLst>
              </a:rPr>
              <a:t>you     </a:t>
            </a:r>
            <a:r>
              <a:rPr lang="en-GB" sz="2800" b="1" dirty="0" smtClean="0">
                <a:ln>
                  <a:solidFill>
                    <a:schemeClr val="tx1"/>
                  </a:solidFill>
                </a:ln>
                <a:solidFill>
                  <a:schemeClr val="accent5">
                    <a:lumMod val="75000"/>
                  </a:schemeClr>
                </a:solidFill>
                <a:effectLst>
                  <a:glow rad="63500">
                    <a:schemeClr val="bg1"/>
                  </a:glow>
                </a:effectLst>
              </a:rPr>
              <a:t>    (</a:t>
            </a:r>
            <a:r>
              <a:rPr lang="en-GB" sz="2800" b="1" dirty="0">
                <a:ln>
                  <a:solidFill>
                    <a:schemeClr val="tx1"/>
                  </a:solidFill>
                </a:ln>
                <a:solidFill>
                  <a:schemeClr val="accent5">
                    <a:lumMod val="75000"/>
                  </a:schemeClr>
                </a:solidFill>
                <a:effectLst>
                  <a:glow rad="63500">
                    <a:schemeClr val="bg1"/>
                  </a:glow>
                </a:effectLst>
              </a:rPr>
              <a:t>based on) human efforts     </a:t>
            </a:r>
            <a:r>
              <a:rPr lang="en-GB" sz="2800" b="1" dirty="0" smtClean="0">
                <a:ln>
                  <a:solidFill>
                    <a:schemeClr val="tx1"/>
                  </a:solidFill>
                </a:ln>
                <a:solidFill>
                  <a:schemeClr val="accent5">
                    <a:lumMod val="75000"/>
                  </a:schemeClr>
                </a:solidFill>
                <a:effectLst>
                  <a:glow rad="63500">
                    <a:schemeClr val="bg1"/>
                  </a:glow>
                </a:effectLst>
              </a:rPr>
              <a:t>    because </a:t>
            </a:r>
            <a:r>
              <a:rPr lang="en-GB" sz="2800" b="1" dirty="0">
                <a:ln>
                  <a:solidFill>
                    <a:schemeClr val="tx1"/>
                  </a:solidFill>
                </a:ln>
                <a:solidFill>
                  <a:schemeClr val="accent5">
                    <a:lumMod val="75000"/>
                  </a:schemeClr>
                </a:solidFill>
                <a:effectLst>
                  <a:glow rad="63500">
                    <a:schemeClr val="bg1"/>
                  </a:glow>
                </a:effectLst>
              </a:rPr>
              <a:t>these depart from </a:t>
            </a:r>
            <a:r>
              <a:rPr lang="en-GB" sz="2800" b="1" dirty="0" smtClean="0">
                <a:ln>
                  <a:solidFill>
                    <a:schemeClr val="tx1"/>
                  </a:solidFill>
                </a:ln>
                <a:solidFill>
                  <a:schemeClr val="accent5">
                    <a:lumMod val="75000"/>
                  </a:schemeClr>
                </a:solidFill>
                <a:effectLst>
                  <a:glow rad="63500">
                    <a:schemeClr val="bg1"/>
                  </a:glow>
                </a:effectLst>
              </a:rPr>
              <a:t>Christ</a:t>
            </a:r>
            <a:endParaRPr lang="en-GB" dirty="0">
              <a:ln>
                <a:solidFill>
                  <a:schemeClr val="tx1"/>
                </a:solidFill>
              </a:ln>
              <a:effectLst>
                <a:glow rad="63500">
                  <a:schemeClr val="bg1"/>
                </a:glow>
              </a:effectLst>
            </a:endParaRPr>
          </a:p>
        </p:txBody>
      </p:sp>
      <p:sp>
        <p:nvSpPr>
          <p:cNvPr id="10" name="Right Arrow 9"/>
          <p:cNvSpPr/>
          <p:nvPr/>
        </p:nvSpPr>
        <p:spPr>
          <a:xfrm>
            <a:off x="2630078" y="2611225"/>
            <a:ext cx="603316" cy="188536"/>
          </a:xfrm>
          <a:prstGeom prst="rightArrow">
            <a:avLst/>
          </a:prstGeom>
          <a:solidFill>
            <a:srgbClr val="0070C0"/>
          </a:solidFill>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846949" y="2611225"/>
            <a:ext cx="603316" cy="188536"/>
          </a:xfrm>
          <a:prstGeom prst="rightArrow">
            <a:avLst/>
          </a:prstGeom>
          <a:solidFill>
            <a:srgbClr val="0070C0"/>
          </a:solidFill>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9821160" y="2577510"/>
            <a:ext cx="603316" cy="188536"/>
          </a:xfrm>
          <a:prstGeom prst="rightArrow">
            <a:avLst/>
          </a:prstGeom>
          <a:solidFill>
            <a:srgbClr val="0070C0"/>
          </a:solidFill>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13" name="Right Arrow 12"/>
          <p:cNvSpPr/>
          <p:nvPr/>
        </p:nvSpPr>
        <p:spPr>
          <a:xfrm>
            <a:off x="2630078" y="3445661"/>
            <a:ext cx="603316" cy="188536"/>
          </a:xfrm>
          <a:prstGeom prst="rightArrow">
            <a:avLst/>
          </a:prstGeom>
          <a:solidFill>
            <a:srgbClr val="0070C0"/>
          </a:solidFill>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5450265" y="3448345"/>
            <a:ext cx="603316" cy="188536"/>
          </a:xfrm>
          <a:prstGeom prst="rightArrow">
            <a:avLst/>
          </a:prstGeom>
          <a:solidFill>
            <a:srgbClr val="0070C0"/>
          </a:solidFill>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9926425" y="3448345"/>
            <a:ext cx="603316" cy="188536"/>
          </a:xfrm>
          <a:prstGeom prst="rightArrow">
            <a:avLst/>
          </a:prstGeom>
          <a:solidFill>
            <a:srgbClr val="0070C0"/>
          </a:solidFill>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70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240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0177806" cy="4031873"/>
          </a:xfrm>
          <a:prstGeom prst="rect">
            <a:avLst/>
          </a:prstGeom>
          <a:noFill/>
          <a:effectLst>
            <a:outerShdw blurRad="50800" dist="38100" algn="l" rotWithShape="0">
              <a:prstClr val="black">
                <a:alpha val="40000"/>
              </a:prstClr>
            </a:outerShdw>
          </a:effectLst>
        </p:spPr>
        <p:txBody>
          <a:bodyPr wrap="square" rtlCol="0">
            <a:spAutoFit/>
          </a:bodyPr>
          <a:lstStyle/>
          <a:p>
            <a:r>
              <a:rPr lang="en-GB" sz="3200" b="1" dirty="0" smtClean="0">
                <a:solidFill>
                  <a:srgbClr val="002060"/>
                </a:solidFill>
                <a:effectLst>
                  <a:outerShdw blurRad="635000" dist="241300" dir="3000000" algn="tl">
                    <a:schemeClr val="tx1">
                      <a:alpha val="69000"/>
                    </a:schemeClr>
                  </a:outerShdw>
                </a:effectLst>
              </a:rPr>
              <a:t>    Shadows</a:t>
            </a:r>
          </a:p>
          <a:p>
            <a:r>
              <a:rPr lang="en-GB" sz="3200" b="1" dirty="0" smtClean="0">
                <a:solidFill>
                  <a:srgbClr val="002060"/>
                </a:solidFill>
                <a:effectLst>
                  <a:outerShdw blurRad="635000" dist="241300" dir="3000000" algn="tl">
                    <a:schemeClr val="tx1">
                      <a:alpha val="69000"/>
                    </a:schemeClr>
                  </a:outerShdw>
                </a:effectLst>
              </a:rPr>
              <a:t>    </a:t>
            </a:r>
            <a:r>
              <a:rPr lang="en-GB" sz="2800" b="1" dirty="0" smtClean="0">
                <a:ln>
                  <a:solidFill>
                    <a:schemeClr val="tx1"/>
                  </a:solidFill>
                </a:ln>
                <a:solidFill>
                  <a:srgbClr val="7030A0"/>
                </a:solidFill>
                <a:effectLst>
                  <a:glow rad="63500">
                    <a:srgbClr val="FFFF00"/>
                  </a:glow>
                </a:effectLst>
              </a:rPr>
              <a:t>Substance – Christ has done everything necessary!</a:t>
            </a:r>
          </a:p>
          <a:p>
            <a:r>
              <a:rPr lang="en-GB" sz="3200" b="1" dirty="0" smtClean="0">
                <a:ln>
                  <a:solidFill>
                    <a:schemeClr val="tx1"/>
                  </a:solidFill>
                </a:ln>
                <a:solidFill>
                  <a:srgbClr val="7030A0"/>
                </a:solidFill>
                <a:effectLst>
                  <a:glow rad="63500">
                    <a:srgbClr val="FFFF00"/>
                  </a:glow>
                </a:effectLst>
              </a:rPr>
              <a:t>    </a:t>
            </a:r>
            <a:r>
              <a:rPr lang="en-GB" sz="3200" b="1" dirty="0" smtClean="0">
                <a:ln>
                  <a:solidFill>
                    <a:schemeClr val="tx1"/>
                  </a:solidFill>
                </a:ln>
                <a:solidFill>
                  <a:schemeClr val="tx2">
                    <a:lumMod val="75000"/>
                  </a:schemeClr>
                </a:solidFill>
                <a:effectLst>
                  <a:glow rad="63500">
                    <a:schemeClr val="bg1"/>
                  </a:glow>
                </a:effectLst>
              </a:rPr>
              <a:t>Determine the difference?</a:t>
            </a:r>
          </a:p>
          <a:p>
            <a:r>
              <a:rPr lang="en-GB" sz="3200" b="1" dirty="0" smtClean="0">
                <a:ln>
                  <a:solidFill>
                    <a:schemeClr val="tx1"/>
                  </a:solidFill>
                </a:ln>
                <a:solidFill>
                  <a:schemeClr val="tx2">
                    <a:lumMod val="75000"/>
                  </a:schemeClr>
                </a:solidFill>
                <a:effectLst>
                  <a:glow rad="63500">
                    <a:schemeClr val="bg1"/>
                  </a:glow>
                </a:effectLst>
              </a:rPr>
              <a:t>    Don’t substitute substance for shadow! </a:t>
            </a:r>
          </a:p>
          <a:p>
            <a:r>
              <a:rPr lang="en-GB" sz="3200" b="1" dirty="0">
                <a:ln>
                  <a:solidFill>
                    <a:schemeClr val="tx1"/>
                  </a:solidFill>
                </a:ln>
                <a:solidFill>
                  <a:schemeClr val="tx2">
                    <a:lumMod val="75000"/>
                  </a:schemeClr>
                </a:solidFill>
                <a:effectLst>
                  <a:glow rad="63500">
                    <a:schemeClr val="bg1"/>
                  </a:glow>
                </a:effectLst>
              </a:rPr>
              <a:t> </a:t>
            </a:r>
            <a:r>
              <a:rPr lang="en-GB" sz="3200" b="1" dirty="0" smtClean="0">
                <a:ln>
                  <a:solidFill>
                    <a:schemeClr val="tx1"/>
                  </a:solidFill>
                </a:ln>
                <a:solidFill>
                  <a:schemeClr val="tx2">
                    <a:lumMod val="75000"/>
                  </a:schemeClr>
                </a:solidFill>
                <a:effectLst>
                  <a:glow rad="63500">
                    <a:schemeClr val="bg1"/>
                  </a:glow>
                </a:effectLst>
              </a:rPr>
              <a:t>   </a:t>
            </a:r>
            <a:r>
              <a:rPr lang="en-GB" sz="3200" b="1" dirty="0" smtClean="0">
                <a:ln>
                  <a:solidFill>
                    <a:schemeClr val="tx1"/>
                  </a:solidFill>
                </a:ln>
                <a:solidFill>
                  <a:srgbClr val="FF0000"/>
                </a:solidFill>
                <a:effectLst>
                  <a:glow rad="63500">
                    <a:schemeClr val="bg1"/>
                  </a:glow>
                </a:effectLst>
              </a:rPr>
              <a:t>Isaiah’s warning</a:t>
            </a:r>
          </a:p>
          <a:p>
            <a:r>
              <a:rPr lang="en-GB" sz="3200" b="1" dirty="0">
                <a:ln>
                  <a:solidFill>
                    <a:schemeClr val="tx1"/>
                  </a:solidFill>
                </a:ln>
                <a:solidFill>
                  <a:srgbClr val="CC2504"/>
                </a:solidFill>
                <a:effectLst>
                  <a:glow rad="63500">
                    <a:schemeClr val="bg1"/>
                  </a:glow>
                </a:effectLst>
              </a:rPr>
              <a:t> </a:t>
            </a:r>
            <a:r>
              <a:rPr lang="en-GB" sz="3200" b="1" dirty="0" smtClean="0">
                <a:ln>
                  <a:solidFill>
                    <a:schemeClr val="tx1"/>
                  </a:solidFill>
                </a:ln>
                <a:solidFill>
                  <a:srgbClr val="CC2504"/>
                </a:solidFill>
                <a:effectLst>
                  <a:glow rad="63500">
                    <a:schemeClr val="bg1"/>
                  </a:glow>
                </a:effectLst>
              </a:rPr>
              <a:t>   </a:t>
            </a: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a:p>
            <a:r>
              <a:rPr lang="en-GB" sz="3200" b="1" dirty="0">
                <a:solidFill>
                  <a:srgbClr val="002060"/>
                </a:solidFill>
                <a:effectLst>
                  <a:outerShdw blurRad="635000" dist="241300" dir="3000000" algn="tl">
                    <a:schemeClr val="tx1">
                      <a:alpha val="69000"/>
                    </a:schemeClr>
                  </a:outerShdw>
                </a:effectLst>
              </a:rPr>
              <a:t>	</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162781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323439"/>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564000"/>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586381" y="2969748"/>
            <a:ext cx="11027442" cy="3477875"/>
          </a:xfrm>
          <a:prstGeom prst="rect">
            <a:avLst/>
          </a:prstGeom>
          <a:noFill/>
          <a:effectLst>
            <a:outerShdw blurRad="50800" dist="38100" algn="l" rotWithShape="0">
              <a:prstClr val="black">
                <a:alpha val="40000"/>
              </a:prstClr>
            </a:outerShdw>
          </a:effectLst>
        </p:spPr>
        <p:txBody>
          <a:bodyPr wrap="square" rtlCol="0">
            <a:spAutoFit/>
          </a:bodyPr>
          <a:lstStyle/>
          <a:p>
            <a:pPr marL="358775"/>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Stop bringing meaningless offerings! Your incense is detestable to me. New Moons, Sabbaths and convocations – I cannot bear your worthless assemblies. </a:t>
            </a:r>
            <a:r>
              <a:rPr lang="en-GB" sz="2000" b="1" i="1" baseline="30000" dirty="0">
                <a:ln>
                  <a:solidFill>
                    <a:schemeClr val="tx1"/>
                  </a:solidFill>
                </a:ln>
                <a:solidFill>
                  <a:srgbClr val="FF0000"/>
                </a:solidFill>
                <a:effectLst>
                  <a:glow rad="50800">
                    <a:srgbClr val="FFFF00"/>
                  </a:glow>
                  <a:outerShdw blurRad="38100" dist="38100" dir="2700000" algn="tl">
                    <a:srgbClr val="000000">
                      <a:alpha val="43137"/>
                    </a:srgbClr>
                  </a:outerShdw>
                </a:effectLst>
              </a:rPr>
              <a:t> </a:t>
            </a:r>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Your New Moon feasts and your appointed festivals I hate with all my being. They have become a burden to me; I am weary of bearing them. </a:t>
            </a:r>
            <a:r>
              <a:rPr lang="en-GB" sz="2000" b="1" i="1" baseline="30000" dirty="0">
                <a:ln>
                  <a:solidFill>
                    <a:schemeClr val="tx1"/>
                  </a:solidFill>
                </a:ln>
                <a:solidFill>
                  <a:srgbClr val="FF0000"/>
                </a:solidFill>
                <a:effectLst>
                  <a:glow rad="50800">
                    <a:srgbClr val="FFFF00"/>
                  </a:glow>
                  <a:outerShdw blurRad="38100" dist="38100" dir="2700000" algn="tl">
                    <a:srgbClr val="000000">
                      <a:alpha val="43137"/>
                    </a:srgbClr>
                  </a:outerShdw>
                </a:effectLst>
              </a:rPr>
              <a:t> </a:t>
            </a:r>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When you spread out your hands in prayer, I hide my eyes from you; even when you offer many prayers, I am not listening. Your hands are full of blood! Wash and make yourselves clean. Take your evil deeds out of my sight; stop doing wrong. </a:t>
            </a:r>
            <a:r>
              <a:rPr lang="en-GB" sz="2000" b="1" i="1" baseline="30000" dirty="0">
                <a:ln>
                  <a:solidFill>
                    <a:schemeClr val="tx1"/>
                  </a:solidFill>
                </a:ln>
                <a:solidFill>
                  <a:srgbClr val="FF0000"/>
                </a:solidFill>
                <a:effectLst>
                  <a:glow rad="50800">
                    <a:srgbClr val="FFFF00"/>
                  </a:glow>
                  <a:outerShdw blurRad="38100" dist="38100" dir="2700000" algn="tl">
                    <a:srgbClr val="000000">
                      <a:alpha val="43137"/>
                    </a:srgbClr>
                  </a:outerShdw>
                </a:effectLst>
              </a:rPr>
              <a:t> </a:t>
            </a:r>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Learn to do right; seek justice. Defend the oppressed. Take up the cause of the fatherless; plead the case of the widow. </a:t>
            </a:r>
            <a:r>
              <a:rPr lang="en-GB" sz="2000" b="1" i="1" baseline="30000" dirty="0">
                <a:ln>
                  <a:solidFill>
                    <a:schemeClr val="tx1"/>
                  </a:solidFill>
                </a:ln>
                <a:solidFill>
                  <a:srgbClr val="FF0000"/>
                </a:solidFill>
                <a:effectLst>
                  <a:glow rad="50800">
                    <a:srgbClr val="FFFF00"/>
                  </a:glow>
                  <a:outerShdw blurRad="38100" dist="38100" dir="2700000" algn="tl">
                    <a:srgbClr val="000000">
                      <a:alpha val="43137"/>
                    </a:srgbClr>
                  </a:outerShdw>
                </a:effectLst>
              </a:rPr>
              <a:t> </a:t>
            </a:r>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‘Come now, let us settle the matter,’ says the </a:t>
            </a:r>
            <a:r>
              <a:rPr lang="en-GB" sz="2000" b="1" i="1" cap="small" dirty="0">
                <a:ln>
                  <a:solidFill>
                    <a:schemeClr val="tx1"/>
                  </a:solidFill>
                </a:ln>
                <a:solidFill>
                  <a:srgbClr val="FF0000"/>
                </a:solidFill>
                <a:effectLst>
                  <a:glow rad="50800">
                    <a:srgbClr val="FFFF00"/>
                  </a:glow>
                  <a:outerShdw blurRad="38100" dist="38100" dir="2700000" algn="tl">
                    <a:srgbClr val="000000">
                      <a:alpha val="43137"/>
                    </a:srgbClr>
                  </a:outerShdw>
                </a:effectLst>
              </a:rPr>
              <a:t>Lord</a:t>
            </a:r>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 ‘Though your sins are like scarlet, they shall be as white as snow; though they are red as crimson, they shall be like wool. If you are willing and obedient, you will eat the good things of the land; but if you resist and rebel, you will be devoured by the sword.’ For the mouth of the </a:t>
            </a:r>
            <a:r>
              <a:rPr lang="en-GB" sz="2000" b="1" i="1" cap="small" dirty="0">
                <a:ln>
                  <a:solidFill>
                    <a:schemeClr val="tx1"/>
                  </a:solidFill>
                </a:ln>
                <a:solidFill>
                  <a:srgbClr val="FF0000"/>
                </a:solidFill>
                <a:effectLst>
                  <a:glow rad="50800">
                    <a:srgbClr val="FFFF00"/>
                  </a:glow>
                  <a:outerShdw blurRad="38100" dist="38100" dir="2700000" algn="tl">
                    <a:srgbClr val="000000">
                      <a:alpha val="43137"/>
                    </a:srgbClr>
                  </a:outerShdw>
                </a:effectLst>
              </a:rPr>
              <a:t>Lord</a:t>
            </a:r>
            <a:r>
              <a:rPr lang="en-GB" sz="2000" b="1" i="1" dirty="0">
                <a:ln>
                  <a:solidFill>
                    <a:schemeClr val="tx1"/>
                  </a:solidFill>
                </a:ln>
                <a:solidFill>
                  <a:srgbClr val="FF0000"/>
                </a:solidFill>
                <a:effectLst>
                  <a:glow rad="50800">
                    <a:srgbClr val="FFFF00"/>
                  </a:glow>
                  <a:outerShdw blurRad="38100" dist="38100" dir="2700000" algn="tl">
                    <a:srgbClr val="000000">
                      <a:alpha val="43137"/>
                    </a:srgbClr>
                  </a:outerShdw>
                </a:effectLst>
              </a:rPr>
              <a:t> has spoken</a:t>
            </a:r>
            <a:r>
              <a:rPr lang="en-GB" sz="2000" b="1" i="1" dirty="0" smtClean="0">
                <a:ln>
                  <a:solidFill>
                    <a:schemeClr val="tx1"/>
                  </a:solidFill>
                </a:ln>
                <a:solidFill>
                  <a:srgbClr val="FF0000"/>
                </a:solidFill>
                <a:effectLst>
                  <a:glow rad="50800">
                    <a:srgbClr val="FFFF00"/>
                  </a:glow>
                  <a:outerShdw blurRad="38100" dist="38100" dir="2700000" algn="tl">
                    <a:srgbClr val="000000">
                      <a:alpha val="43137"/>
                    </a:srgbClr>
                  </a:outerShdw>
                </a:effectLst>
              </a:rPr>
              <a:t>.</a:t>
            </a:r>
            <a:endParaRPr lang="en-GB" sz="3200" b="1" dirty="0" smtClean="0">
              <a:solidFill>
                <a:srgbClr val="002060"/>
              </a:solidFill>
              <a:effectLst>
                <a:outerShdw blurRad="635000" dist="241300" dir="3000000" algn="tl">
                  <a:schemeClr val="tx1">
                    <a:alpha val="69000"/>
                  </a:schemeClr>
                </a:outerShdw>
              </a:effectLst>
            </a:endParaRPr>
          </a:p>
        </p:txBody>
      </p:sp>
    </p:spTree>
    <p:extLst>
      <p:ext uri="{BB962C8B-B14F-4D97-AF65-F5344CB8AC3E}">
        <p14:creationId xmlns:p14="http://schemas.microsoft.com/office/powerpoint/2010/main" val="29616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815882"/>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endParaRP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564000"/>
          </a:xfrm>
          <a:prstGeom prst="rect">
            <a:avLst/>
          </a:prstGeom>
          <a:blipFill>
            <a:blip r:embed="rId3"/>
            <a:tile tx="0" ty="0" sx="100000" sy="100000" flip="none" algn="tl"/>
          </a:blipFill>
        </p:spPr>
        <p:txBody>
          <a:bodyPr wrap="square" rtlCol="0">
            <a:spAutoFit/>
          </a:bodyPr>
          <a:lstStyle/>
          <a:p>
            <a:endParaRPr lang="en-GB" dirty="0"/>
          </a:p>
        </p:txBody>
      </p:sp>
      <p:sp>
        <p:nvSpPr>
          <p:cNvPr id="9" name="TextBox 8"/>
          <p:cNvSpPr txBox="1"/>
          <p:nvPr/>
        </p:nvSpPr>
        <p:spPr>
          <a:xfrm>
            <a:off x="929500" y="3355077"/>
            <a:ext cx="10510886" cy="707886"/>
          </a:xfrm>
          <a:prstGeom prst="rect">
            <a:avLst/>
          </a:prstGeom>
          <a:noFill/>
        </p:spPr>
        <p:txBody>
          <a:bodyPr wrap="square" rtlCol="0">
            <a:spAutoFit/>
          </a:bodyPr>
          <a:lstStyle/>
          <a:p>
            <a:r>
              <a:rPr lang="en-GB" sz="4000" b="1" dirty="0" smtClean="0">
                <a:ln>
                  <a:solidFill>
                    <a:schemeClr val="tx1"/>
                  </a:solidFill>
                </a:ln>
                <a:solidFill>
                  <a:srgbClr val="FF0000"/>
                </a:solidFill>
                <a:effectLst>
                  <a:glow rad="63500">
                    <a:schemeClr val="bg1"/>
                  </a:glow>
                  <a:outerShdw blurRad="38100" dist="38100" dir="2700000" algn="tl">
                    <a:srgbClr val="000000">
                      <a:alpha val="43137"/>
                    </a:srgbClr>
                  </a:outerShdw>
                </a:effectLst>
              </a:rPr>
              <a:t>Fix eyes on Jesus</a:t>
            </a:r>
            <a:endParaRPr lang="en-GB" sz="4000" b="1" dirty="0">
              <a:ln>
                <a:solidFill>
                  <a:schemeClr val="tx1"/>
                </a:solidFill>
              </a:ln>
              <a:solidFill>
                <a:srgbClr val="FF0000"/>
              </a:solidFill>
              <a:effectLst>
                <a:glow rad="63500">
                  <a:schemeClr val="bg1"/>
                </a:glow>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445" y="3011418"/>
            <a:ext cx="2962275" cy="1543050"/>
          </a:xfrm>
          <a:prstGeom prst="rect">
            <a:avLst/>
          </a:prstGeom>
        </p:spPr>
      </p:pic>
    </p:spTree>
    <p:extLst>
      <p:ext uri="{BB962C8B-B14F-4D97-AF65-F5344CB8AC3E}">
        <p14:creationId xmlns:p14="http://schemas.microsoft.com/office/powerpoint/2010/main" val="28849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1815882"/>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a:t>
            </a:r>
          </a:p>
          <a:p>
            <a:pPr marL="342900" indent="-342900">
              <a:buFont typeface="+mj-lt"/>
              <a:buAutoNum type="arabicPeriod"/>
            </a:pPr>
            <a:r>
              <a:rPr lang="en-GB" sz="24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Ritualism - things forbidden</a:t>
            </a: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Shadows and substance</a:t>
            </a:r>
            <a:r>
              <a:rPr lang="en-GB" sz="3200" b="1" dirty="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endParaRPr>
          </a:p>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	</a:t>
            </a:r>
            <a:endParaRPr lang="en-GB" sz="3200" b="1" dirty="0" smtClean="0">
              <a:ln>
                <a:solidFill>
                  <a:schemeClr val="tx1"/>
                </a:solidFill>
              </a:ln>
              <a:solidFill>
                <a:srgbClr val="00B050"/>
              </a:solidFill>
              <a:effectLst>
                <a:glow rad="63500">
                  <a:schemeClr val="bg1"/>
                </a:glow>
                <a:outerShdw blurRad="38100" dist="38100" dir="2700000" algn="tl">
                  <a:srgbClr val="000000">
                    <a:alpha val="43137"/>
                  </a:srgbClr>
                </a:outerShdw>
              </a:effectLst>
            </a:endParaRPr>
          </a:p>
        </p:txBody>
      </p:sp>
      <p:sp>
        <p:nvSpPr>
          <p:cNvPr id="5" name="TextBox 4"/>
          <p:cNvSpPr txBox="1"/>
          <p:nvPr/>
        </p:nvSpPr>
        <p:spPr>
          <a:xfrm>
            <a:off x="586381" y="3014307"/>
            <a:ext cx="11197124" cy="3564000"/>
          </a:xfrm>
          <a:prstGeom prst="rect">
            <a:avLst/>
          </a:prstGeom>
          <a:blipFill>
            <a:blip r:embed="rId3"/>
            <a:tile tx="0" ty="0" sx="100000" sy="100000" flip="none" algn="tl"/>
          </a:blipFill>
        </p:spPr>
        <p:txBody>
          <a:bodyPr wrap="square" rtlCol="0">
            <a:spAutoFit/>
          </a:bodyPr>
          <a:lstStyle/>
          <a:p>
            <a:endParaRPr lang="en-GB" dirty="0"/>
          </a:p>
        </p:txBody>
      </p:sp>
      <p:sp>
        <p:nvSpPr>
          <p:cNvPr id="9" name="TextBox 8"/>
          <p:cNvSpPr txBox="1"/>
          <p:nvPr/>
        </p:nvSpPr>
        <p:spPr>
          <a:xfrm>
            <a:off x="929500" y="3355077"/>
            <a:ext cx="10510886" cy="2554545"/>
          </a:xfrm>
          <a:prstGeom prst="rect">
            <a:avLst/>
          </a:prstGeom>
          <a:noFill/>
        </p:spPr>
        <p:txBody>
          <a:bodyPr wrap="square" rtlCol="0">
            <a:spAutoFit/>
          </a:bodyPr>
          <a:lstStyle/>
          <a:p>
            <a:r>
              <a:rPr lang="en-GB" sz="4000" b="1" dirty="0" smtClean="0">
                <a:ln>
                  <a:solidFill>
                    <a:schemeClr val="tx1"/>
                  </a:solidFill>
                </a:ln>
                <a:solidFill>
                  <a:srgbClr val="FF0000"/>
                </a:solidFill>
                <a:effectLst>
                  <a:glow rad="63500">
                    <a:schemeClr val="bg1"/>
                  </a:glow>
                  <a:outerShdw blurRad="38100" dist="38100" dir="2700000" algn="tl">
                    <a:srgbClr val="000000">
                      <a:alpha val="43137"/>
                    </a:srgbClr>
                  </a:outerShdw>
                </a:effectLst>
              </a:rPr>
              <a:t>Fix eyes on Jesus</a:t>
            </a:r>
          </a:p>
          <a:p>
            <a:endParaRPr lang="en-GB" sz="4000" b="1" dirty="0">
              <a:ln>
                <a:solidFill>
                  <a:schemeClr val="tx1"/>
                </a:solidFill>
              </a:ln>
              <a:solidFill>
                <a:srgbClr val="FF0000"/>
              </a:solidFill>
              <a:effectLst>
                <a:glow rad="63500">
                  <a:schemeClr val="bg1"/>
                </a:glow>
                <a:outerShdw blurRad="38100" dist="38100" dir="2700000" algn="tl">
                  <a:srgbClr val="000000">
                    <a:alpha val="43137"/>
                  </a:srgbClr>
                </a:outerShdw>
              </a:effectLst>
            </a:endParaRPr>
          </a:p>
          <a:p>
            <a:endParaRPr lang="en-GB" sz="4000" b="1" dirty="0" smtClean="0">
              <a:ln>
                <a:solidFill>
                  <a:schemeClr val="tx1"/>
                </a:solidFill>
              </a:ln>
              <a:solidFill>
                <a:srgbClr val="FF0000"/>
              </a:solidFill>
              <a:effectLst>
                <a:glow rad="63500">
                  <a:schemeClr val="bg1"/>
                </a:glow>
                <a:outerShdw blurRad="38100" dist="38100" dir="2700000" algn="tl">
                  <a:srgbClr val="000000">
                    <a:alpha val="43137"/>
                  </a:srgbClr>
                </a:outerShdw>
              </a:effectLst>
            </a:endParaRPr>
          </a:p>
          <a:p>
            <a:r>
              <a:rPr lang="en-GB" sz="4000" b="1" dirty="0" smtClean="0">
                <a:ln>
                  <a:solidFill>
                    <a:schemeClr val="tx1"/>
                  </a:solidFill>
                </a:ln>
                <a:solidFill>
                  <a:srgbClr val="FF0000"/>
                </a:solidFill>
                <a:effectLst>
                  <a:glow rad="63500">
                    <a:schemeClr val="bg1"/>
                  </a:glow>
                  <a:outerShdw blurRad="38100" dist="38100" dir="2700000" algn="tl">
                    <a:srgbClr val="000000">
                      <a:alpha val="43137"/>
                    </a:srgbClr>
                  </a:outerShdw>
                </a:effectLst>
              </a:rPr>
              <a:t>Not DIY but DONE!</a:t>
            </a:r>
            <a:endParaRPr lang="en-GB" sz="4000" b="1" dirty="0">
              <a:ln>
                <a:solidFill>
                  <a:schemeClr val="tx1"/>
                </a:solidFill>
              </a:ln>
              <a:solidFill>
                <a:srgbClr val="FF0000"/>
              </a:solidFill>
              <a:effectLst>
                <a:glow rad="63500">
                  <a:schemeClr val="bg1"/>
                </a:glow>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750" y="3137300"/>
            <a:ext cx="2380630" cy="12400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750" y="4595148"/>
            <a:ext cx="1772628" cy="1577639"/>
          </a:xfrm>
          <a:prstGeom prst="rect">
            <a:avLst/>
          </a:prstGeom>
        </p:spPr>
      </p:pic>
    </p:spTree>
    <p:extLst>
      <p:ext uri="{BB962C8B-B14F-4D97-AF65-F5344CB8AC3E}">
        <p14:creationId xmlns:p14="http://schemas.microsoft.com/office/powerpoint/2010/main" val="235969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86381" y="1573905"/>
            <a:ext cx="11006667" cy="646331"/>
          </a:xfrm>
          <a:prstGeom prst="rect">
            <a:avLst/>
          </a:prstGeom>
          <a:noFill/>
        </p:spPr>
        <p:txBody>
          <a:bodyPr wrap="square" rtlCol="0">
            <a:spAutoFit/>
          </a:bodyPr>
          <a:lstStyle/>
          <a:p>
            <a:pPr algn="ctr"/>
            <a:r>
              <a:rPr lang="en-GB" sz="3600" b="1" dirty="0" smtClean="0">
                <a:ln>
                  <a:solidFill>
                    <a:schemeClr val="tx1"/>
                  </a:solidFill>
                </a:ln>
                <a:solidFill>
                  <a:srgbClr val="FF0000"/>
                </a:solidFill>
                <a:effectLst>
                  <a:glow rad="63500">
                    <a:schemeClr val="bg1"/>
                  </a:glow>
                  <a:outerShdw blurRad="38100" dist="38100" dir="2700000" algn="tl">
                    <a:srgbClr val="000000">
                      <a:alpha val="43137"/>
                    </a:srgbClr>
                  </a:outerShdw>
                </a:effectLst>
              </a:rPr>
              <a:t>Paul’s warnings</a:t>
            </a:r>
            <a:endParaRPr lang="en-GB" sz="3600" b="1" dirty="0">
              <a:ln>
                <a:solidFill>
                  <a:schemeClr val="tx1"/>
                </a:solidFill>
              </a:ln>
              <a:solidFill>
                <a:srgbClr val="FF0000"/>
              </a:solidFill>
              <a:effectLst>
                <a:glow rad="63500">
                  <a:schemeClr val="bg1"/>
                </a:glow>
                <a:outerShdw blurRad="38100" dist="38100" dir="2700000" algn="tl">
                  <a:srgbClr val="000000">
                    <a:alpha val="43137"/>
                  </a:srgbClr>
                </a:outerShdw>
              </a:effectLst>
            </a:endParaRPr>
          </a:p>
        </p:txBody>
      </p:sp>
      <p:sp>
        <p:nvSpPr>
          <p:cNvPr id="8" name="TextBox 7"/>
          <p:cNvSpPr txBox="1"/>
          <p:nvPr/>
        </p:nvSpPr>
        <p:spPr>
          <a:xfrm>
            <a:off x="586381" y="2413262"/>
            <a:ext cx="11197124" cy="1877437"/>
          </a:xfrm>
          <a:prstGeom prst="rect">
            <a:avLst/>
          </a:prstGeom>
          <a:blipFill>
            <a:blip r:embed="rId3"/>
            <a:tile tx="0" ty="0" sx="100000" sy="100000" flip="none" algn="tl"/>
          </a:blipFill>
        </p:spPr>
        <p:txBody>
          <a:bodyPr wrap="square" rtlCol="0">
            <a:spAutoFit/>
          </a:bodyPr>
          <a:lstStyle/>
          <a:p>
            <a:r>
              <a:rPr lang="en-GB" sz="3200" b="1" dirty="0" smtClean="0">
                <a:ln>
                  <a:solidFill>
                    <a:schemeClr val="accent1">
                      <a:shade val="50000"/>
                    </a:schemeClr>
                  </a:solidFill>
                </a:ln>
                <a:solidFill>
                  <a:srgbClr val="FF0000"/>
                </a:solidFill>
                <a:effectLst>
                  <a:glow rad="76200">
                    <a:schemeClr val="bg1"/>
                  </a:glow>
                </a:effectLst>
              </a:rPr>
              <a:t>First warning: </a:t>
            </a:r>
            <a:r>
              <a:rPr lang="en-GB" sz="2800" b="1" i="1" dirty="0" smtClean="0">
                <a:ln>
                  <a:solidFill>
                    <a:schemeClr val="accent1">
                      <a:shade val="50000"/>
                    </a:schemeClr>
                  </a:solidFill>
                </a:ln>
                <a:solidFill>
                  <a:srgbClr val="FF0000"/>
                </a:solidFill>
                <a:effectLst>
                  <a:glow rad="63500">
                    <a:srgbClr val="FFFF00"/>
                  </a:glow>
                </a:effectLst>
              </a:rPr>
              <a:t>“</a:t>
            </a:r>
            <a:r>
              <a:rPr lang="en-GB" sz="28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you by what you eat or drink or with regard to a religious festival, a New Moon celebration or a Sabbath Day. These are a shadow of the things that were to come; the reality, however, is found in Christ” (v.16-17</a:t>
            </a:r>
            <a:r>
              <a:rPr lang="en-GB" sz="28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a:t>
            </a:r>
            <a:endParaRPr lang="en-GB" dirty="0">
              <a:ln>
                <a:solidFill>
                  <a:schemeClr val="tx1"/>
                </a:solidFill>
              </a:ln>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6118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709450"/>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2692400" y="2294225"/>
            <a:ext cx="7790206" cy="889242"/>
          </a:xfrm>
          <a:prstGeom prst="rect">
            <a:avLst/>
          </a:prstGeom>
          <a:blipFill>
            <a:blip r:embed="rId3"/>
            <a:tile tx="0" ty="0" sx="100000" sy="100000" flip="none" algn="tl"/>
          </a:blipFill>
        </p:spPr>
        <p:txBody>
          <a:bodyPr wrap="square" rtlCol="0">
            <a:spAutoFit/>
          </a:bodyPr>
          <a:lstStyle/>
          <a:p>
            <a:endParaRPr lang="en-GB" dirty="0"/>
          </a:p>
        </p:txBody>
      </p:sp>
      <p:sp>
        <p:nvSpPr>
          <p:cNvPr id="7" name="TextBox 6"/>
          <p:cNvSpPr txBox="1"/>
          <p:nvPr/>
        </p:nvSpPr>
        <p:spPr>
          <a:xfrm>
            <a:off x="2799761" y="2413262"/>
            <a:ext cx="7579150" cy="584775"/>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See to it that no-one takes you captive…</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 v.8</a:t>
            </a:r>
            <a:endPar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799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586381" y="2254359"/>
            <a:ext cx="11197124" cy="584775"/>
          </a:xfrm>
          <a:prstGeom prst="rect">
            <a:avLst/>
          </a:prstGeom>
          <a:blipFill>
            <a:blip r:embed="rId3"/>
            <a:tile tx="0" ty="0" sx="100000" sy="100000" flip="none" algn="tl"/>
          </a:blipFill>
        </p:spPr>
        <p:txBody>
          <a:bodyPr wrap="square" rtlCol="0">
            <a:spAutoFit/>
          </a:bodyPr>
          <a:lstStyle/>
          <a:p>
            <a:pPr marL="715963" indent="-357188">
              <a:buFont typeface="Arial" panose="020B0604020202020204" pitchFamily="34" charset="0"/>
              <a:buChar char="•"/>
            </a:pPr>
            <a:r>
              <a:rPr lang="en-GB" sz="3200" b="1" dirty="0" smtClean="0">
                <a:solidFill>
                  <a:srgbClr val="002060"/>
                </a:solidFill>
                <a:effectLst>
                  <a:outerShdw blurRad="38100" dist="38100" dir="2700000" algn="tl">
                    <a:srgbClr val="000000">
                      <a:alpha val="43137"/>
                    </a:srgbClr>
                  </a:outerShdw>
                </a:effectLst>
              </a:rPr>
              <a:t>Courtroom</a:t>
            </a: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95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586381" y="2263860"/>
            <a:ext cx="11197124" cy="1077218"/>
          </a:xfrm>
          <a:prstGeom prst="rect">
            <a:avLst/>
          </a:prstGeom>
          <a:blipFill>
            <a:blip r:embed="rId3"/>
            <a:tile tx="0" ty="0" sx="100000" sy="100000" flip="none" algn="tl"/>
          </a:blipFill>
        </p:spPr>
        <p:txBody>
          <a:bodyPr wrap="square" rtlCol="0">
            <a:spAutoFit/>
          </a:bodyPr>
          <a:lstStyle/>
          <a:p>
            <a:pPr marL="715963" indent="-357188">
              <a:buFont typeface="Arial" panose="020B0604020202020204" pitchFamily="34" charset="0"/>
              <a:buChar char="•"/>
            </a:pPr>
            <a:r>
              <a:rPr lang="en-GB" sz="3200" b="1" dirty="0" smtClean="0">
                <a:solidFill>
                  <a:srgbClr val="002060"/>
                </a:solidFill>
                <a:effectLst>
                  <a:outerShdw blurRad="38100" dist="38100" dir="2700000" algn="tl">
                    <a:srgbClr val="000000">
                      <a:alpha val="43137"/>
                    </a:srgbClr>
                  </a:outerShdw>
                </a:effectLst>
              </a:rPr>
              <a:t>Courtroom </a:t>
            </a:r>
          </a:p>
          <a:p>
            <a:pPr marL="358775"/>
            <a:r>
              <a:rPr lang="en-GB" sz="3200" b="1" i="1" dirty="0">
                <a:solidFill>
                  <a:srgbClr val="002060"/>
                </a:solidFill>
                <a:effectLst>
                  <a:outerShdw blurRad="38100" dist="38100" dir="2700000" algn="tl">
                    <a:srgbClr val="000000">
                      <a:alpha val="43137"/>
                    </a:srgbClr>
                  </a:outerShdw>
                </a:effectLst>
              </a:rPr>
              <a:t>	</a:t>
            </a:r>
            <a:r>
              <a:rPr lang="en-GB" sz="3200"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“Let </a:t>
            </a:r>
            <a:r>
              <a:rPr lang="en-GB" sz="3200" i="1" dirty="0">
                <a:ln>
                  <a:solidFill>
                    <a:schemeClr val="tx1"/>
                  </a:solidFill>
                </a:ln>
                <a:solidFill>
                  <a:srgbClr val="FF0000"/>
                </a:solidFill>
                <a:effectLst>
                  <a:glow rad="63500">
                    <a:srgbClr val="FFFF00"/>
                  </a:glow>
                  <a:outerShdw blurRad="38100" dist="38100" dir="2700000" algn="tl">
                    <a:srgbClr val="000000">
                      <a:alpha val="43137"/>
                    </a:srgbClr>
                  </a:outerShdw>
                </a:effectLst>
              </a:rPr>
              <a:t>us stop passing judgment on one </a:t>
            </a:r>
            <a:r>
              <a:rPr lang="en-GB" sz="3200"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another” </a:t>
            </a:r>
            <a:r>
              <a:rPr lang="en-GB" sz="2800"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14:13</a:t>
            </a:r>
            <a:r>
              <a:rPr lang="en-GB" sz="2800"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 </a:t>
            </a: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32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830997"/>
          </a:xfrm>
          <a:prstGeom prst="rect">
            <a:avLst/>
          </a:prstGeom>
          <a:noFill/>
        </p:spPr>
        <p:txBody>
          <a:bodyPr wrap="square" rtlCol="0">
            <a:spAutoFit/>
          </a:bodyPr>
          <a:lstStyle/>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Shadows and substance</a:t>
            </a:r>
          </a:p>
          <a:p>
            <a:pPr algn="ctr"/>
            <a:r>
              <a:rPr lang="en-GB" sz="2400" b="1" dirty="0" smtClean="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2:16-17</a:t>
            </a:r>
            <a:endParaRPr lang="en-GB" sz="2400" b="1" dirty="0">
              <a:ln>
                <a:solidFill>
                  <a:schemeClr val="tx1"/>
                </a:solidFill>
              </a:ln>
              <a:solidFill>
                <a:srgbClr val="FFFF00"/>
              </a:solidFill>
              <a:effectLst>
                <a:glow rad="63500">
                  <a:schemeClr val="tx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86381" y="1690869"/>
            <a:ext cx="11197124" cy="584775"/>
          </a:xfrm>
          <a:prstGeom prst="rect">
            <a:avLst/>
          </a:prstGeom>
          <a:blipFill>
            <a:blip r:embed="rId3"/>
            <a:tile tx="0" ty="0" sx="100000" sy="100000" flip="none" algn="tl"/>
          </a:blipFill>
        </p:spPr>
        <p:txBody>
          <a:bodyPr wrap="square" rtlCol="0">
            <a:spAutoFit/>
          </a:bodyPr>
          <a:lstStyle/>
          <a:p>
            <a:pPr marL="342900" indent="-342900">
              <a:buFont typeface="+mj-lt"/>
              <a:buAutoNum type="arabicPeriod"/>
            </a:pPr>
            <a:r>
              <a:rPr lang="en-GB" sz="3200" b="1" dirty="0" smtClean="0">
                <a:ln>
                  <a:solidFill>
                    <a:schemeClr val="tx1"/>
                  </a:solidFill>
                </a:ln>
                <a:solidFill>
                  <a:schemeClr val="accent5">
                    <a:lumMod val="75000"/>
                  </a:schemeClr>
                </a:solidFill>
                <a:effectLst>
                  <a:glow rad="63500">
                    <a:schemeClr val="bg1"/>
                  </a:glow>
                  <a:outerShdw blurRad="38100" dist="38100" dir="2700000" algn="tl">
                    <a:srgbClr val="000000">
                      <a:alpha val="43137"/>
                    </a:srgbClr>
                  </a:outerShdw>
                </a:effectLst>
              </a:rPr>
              <a:t>The Bondage of condemnation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“Don’t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judge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endParaRPr lang="en-GB" sz="3200"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
        <p:nvSpPr>
          <p:cNvPr id="5" name="TextBox 4"/>
          <p:cNvSpPr txBox="1"/>
          <p:nvPr/>
        </p:nvSpPr>
        <p:spPr>
          <a:xfrm>
            <a:off x="586381" y="2263860"/>
            <a:ext cx="11197124" cy="1446550"/>
          </a:xfrm>
          <a:prstGeom prst="rect">
            <a:avLst/>
          </a:prstGeom>
          <a:blipFill>
            <a:blip r:embed="rId3"/>
            <a:tile tx="0" ty="0" sx="100000" sy="100000" flip="none" algn="tl"/>
          </a:blipFill>
        </p:spPr>
        <p:txBody>
          <a:bodyPr wrap="square" rtlCol="0">
            <a:spAutoFit/>
          </a:bodyPr>
          <a:lstStyle/>
          <a:p>
            <a:pPr marL="715963" indent="-357188">
              <a:buFont typeface="Arial" panose="020B0604020202020204" pitchFamily="34" charset="0"/>
              <a:buChar char="•"/>
            </a:pPr>
            <a:r>
              <a:rPr lang="en-GB" sz="2400" b="1" dirty="0" smtClean="0">
                <a:solidFill>
                  <a:srgbClr val="002060"/>
                </a:solidFill>
                <a:effectLst>
                  <a:outerShdw blurRad="38100" dist="38100" dir="2700000" algn="tl">
                    <a:srgbClr val="000000">
                      <a:alpha val="43137"/>
                    </a:srgbClr>
                  </a:outerShdw>
                </a:effectLst>
              </a:rPr>
              <a:t>Courtroom</a:t>
            </a:r>
          </a:p>
          <a:p>
            <a:pPr marL="715963" indent="-357188">
              <a:buFont typeface="Arial" panose="020B0604020202020204" pitchFamily="34" charset="0"/>
              <a:buChar char="•"/>
            </a:pPr>
            <a:r>
              <a:rPr lang="en-GB" sz="3200" b="1" dirty="0" smtClean="0">
                <a:solidFill>
                  <a:srgbClr val="002060"/>
                </a:solidFill>
                <a:effectLst>
                  <a:outerShdw blurRad="38100" dist="38100" dir="2700000" algn="tl">
                    <a:srgbClr val="000000">
                      <a:alpha val="43137"/>
                    </a:srgbClr>
                  </a:outerShdw>
                </a:effectLst>
              </a:rPr>
              <a:t>Justice must be done.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“I have already passed judgment on the one who did this…”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rPr>
              <a:t>(1 Cor. 5:5</a:t>
            </a:r>
            <a:r>
              <a:rPr lang="en-GB" sz="28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a:t>
            </a:r>
            <a:r>
              <a:rPr lang="en-GB" sz="3200" b="1" i="1" dirty="0">
                <a:solidFill>
                  <a:srgbClr val="002060"/>
                </a:solidFill>
                <a:effectLst>
                  <a:outerShdw blurRad="38100" dist="38100" dir="2700000" algn="tl">
                    <a:srgbClr val="000000">
                      <a:alpha val="43137"/>
                    </a:srgbClr>
                  </a:outerShdw>
                </a:effectLst>
              </a:rPr>
              <a:t>	</a:t>
            </a: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431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1158</Words>
  <Application>Microsoft Office PowerPoint</Application>
  <PresentationFormat>Widescreen</PresentationFormat>
  <Paragraphs>307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Shadows and Substance</dc:title>
  <dc:creator>Colin Howells</dc:creator>
  <cp:lastModifiedBy>Colin Howells</cp:lastModifiedBy>
  <cp:revision>140</cp:revision>
  <dcterms:created xsi:type="dcterms:W3CDTF">2015-01-01T17:19:56Z</dcterms:created>
  <dcterms:modified xsi:type="dcterms:W3CDTF">2016-01-10T09:04:49Z</dcterms:modified>
</cp:coreProperties>
</file>